
<file path=[Content_Types].xml><?xml version="1.0" encoding="utf-8"?>
<Types xmlns="http://schemas.openxmlformats.org/package/2006/content-types">
  <Default Extension="png" ContentType="image/pn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9" r:id="rId1"/>
    <p:sldMasterId id="2147483805" r:id="rId2"/>
    <p:sldMasterId id="2147483831" r:id="rId3"/>
  </p:sldMasterIdLst>
  <p:notesMasterIdLst>
    <p:notesMasterId r:id="rId22"/>
  </p:notesMasterIdLst>
  <p:handoutMasterIdLst>
    <p:handoutMasterId r:id="rId23"/>
  </p:handoutMasterIdLst>
  <p:sldIdLst>
    <p:sldId id="844" r:id="rId4"/>
    <p:sldId id="845" r:id="rId5"/>
    <p:sldId id="859" r:id="rId6"/>
    <p:sldId id="856" r:id="rId7"/>
    <p:sldId id="855" r:id="rId8"/>
    <p:sldId id="857" r:id="rId9"/>
    <p:sldId id="858" r:id="rId10"/>
    <p:sldId id="846" r:id="rId11"/>
    <p:sldId id="851" r:id="rId12"/>
    <p:sldId id="852" r:id="rId13"/>
    <p:sldId id="853" r:id="rId14"/>
    <p:sldId id="854" r:id="rId15"/>
    <p:sldId id="860" r:id="rId16"/>
    <p:sldId id="847" r:id="rId17"/>
    <p:sldId id="848" r:id="rId18"/>
    <p:sldId id="849" r:id="rId19"/>
    <p:sldId id="850" r:id="rId20"/>
    <p:sldId id="382" r:id="rId21"/>
  </p:sldIdLst>
  <p:sldSz cx="9144000" cy="6858000" type="screen4x3"/>
  <p:notesSz cx="7010400" cy="9296400"/>
  <p:defaultTextStyle>
    <a:defPPr>
      <a:defRPr lang="en-GB"/>
    </a:defPPr>
    <a:lvl1pPr algn="l" rtl="0" fontAlgn="base">
      <a:spcBef>
        <a:spcPct val="0"/>
      </a:spcBef>
      <a:spcAft>
        <a:spcPct val="0"/>
      </a:spcAft>
      <a:defRPr sz="3100" kern="1200">
        <a:solidFill>
          <a:schemeClr val="tx1"/>
        </a:solidFill>
        <a:latin typeface="Arial" charset="0"/>
        <a:ea typeface="+mn-ea"/>
        <a:cs typeface="+mn-cs"/>
      </a:defRPr>
    </a:lvl1pPr>
    <a:lvl2pPr marL="457200" algn="l" rtl="0" fontAlgn="base">
      <a:spcBef>
        <a:spcPct val="0"/>
      </a:spcBef>
      <a:spcAft>
        <a:spcPct val="0"/>
      </a:spcAft>
      <a:defRPr sz="3100" kern="1200">
        <a:solidFill>
          <a:schemeClr val="tx1"/>
        </a:solidFill>
        <a:latin typeface="Arial" charset="0"/>
        <a:ea typeface="+mn-ea"/>
        <a:cs typeface="+mn-cs"/>
      </a:defRPr>
    </a:lvl2pPr>
    <a:lvl3pPr marL="914400" algn="l" rtl="0" fontAlgn="base">
      <a:spcBef>
        <a:spcPct val="0"/>
      </a:spcBef>
      <a:spcAft>
        <a:spcPct val="0"/>
      </a:spcAft>
      <a:defRPr sz="3100" kern="1200">
        <a:solidFill>
          <a:schemeClr val="tx1"/>
        </a:solidFill>
        <a:latin typeface="Arial" charset="0"/>
        <a:ea typeface="+mn-ea"/>
        <a:cs typeface="+mn-cs"/>
      </a:defRPr>
    </a:lvl3pPr>
    <a:lvl4pPr marL="1371600" algn="l" rtl="0" fontAlgn="base">
      <a:spcBef>
        <a:spcPct val="0"/>
      </a:spcBef>
      <a:spcAft>
        <a:spcPct val="0"/>
      </a:spcAft>
      <a:defRPr sz="3100" kern="1200">
        <a:solidFill>
          <a:schemeClr val="tx1"/>
        </a:solidFill>
        <a:latin typeface="Arial" charset="0"/>
        <a:ea typeface="+mn-ea"/>
        <a:cs typeface="+mn-cs"/>
      </a:defRPr>
    </a:lvl4pPr>
    <a:lvl5pPr marL="1828800" algn="l" rtl="0" fontAlgn="base">
      <a:spcBef>
        <a:spcPct val="0"/>
      </a:spcBef>
      <a:spcAft>
        <a:spcPct val="0"/>
      </a:spcAft>
      <a:defRPr sz="3100" kern="1200">
        <a:solidFill>
          <a:schemeClr val="tx1"/>
        </a:solidFill>
        <a:latin typeface="Arial" charset="0"/>
        <a:ea typeface="+mn-ea"/>
        <a:cs typeface="+mn-cs"/>
      </a:defRPr>
    </a:lvl5pPr>
    <a:lvl6pPr marL="2286000" algn="l" defTabSz="914400" rtl="0" eaLnBrk="1" latinLnBrk="0" hangingPunct="1">
      <a:defRPr sz="3100" kern="1200">
        <a:solidFill>
          <a:schemeClr val="tx1"/>
        </a:solidFill>
        <a:latin typeface="Arial" charset="0"/>
        <a:ea typeface="+mn-ea"/>
        <a:cs typeface="+mn-cs"/>
      </a:defRPr>
    </a:lvl6pPr>
    <a:lvl7pPr marL="2743200" algn="l" defTabSz="914400" rtl="0" eaLnBrk="1" latinLnBrk="0" hangingPunct="1">
      <a:defRPr sz="3100" kern="1200">
        <a:solidFill>
          <a:schemeClr val="tx1"/>
        </a:solidFill>
        <a:latin typeface="Arial" charset="0"/>
        <a:ea typeface="+mn-ea"/>
        <a:cs typeface="+mn-cs"/>
      </a:defRPr>
    </a:lvl7pPr>
    <a:lvl8pPr marL="3200400" algn="l" defTabSz="914400" rtl="0" eaLnBrk="1" latinLnBrk="0" hangingPunct="1">
      <a:defRPr sz="3100" kern="1200">
        <a:solidFill>
          <a:schemeClr val="tx1"/>
        </a:solidFill>
        <a:latin typeface="Arial" charset="0"/>
        <a:ea typeface="+mn-ea"/>
        <a:cs typeface="+mn-cs"/>
      </a:defRPr>
    </a:lvl8pPr>
    <a:lvl9pPr marL="3657600" algn="l" defTabSz="914400" rtl="0" eaLnBrk="1" latinLnBrk="0" hangingPunct="1">
      <a:defRPr sz="31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33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41" autoAdjust="0"/>
    <p:restoredTop sz="94384" autoAdjust="0"/>
  </p:normalViewPr>
  <p:slideViewPr>
    <p:cSldViewPr>
      <p:cViewPr varScale="1">
        <p:scale>
          <a:sx n="39" d="100"/>
          <a:sy n="39" d="100"/>
        </p:scale>
        <p:origin x="2154" y="54"/>
      </p:cViewPr>
      <p:guideLst>
        <p:guide orient="horz" pos="2160"/>
        <p:guide pos="2880"/>
      </p:guideLst>
    </p:cSldViewPr>
  </p:slideViewPr>
  <p:outlineViewPr>
    <p:cViewPr>
      <p:scale>
        <a:sx n="33" d="100"/>
        <a:sy n="33" d="100"/>
      </p:scale>
      <p:origin x="0" y="-143904"/>
    </p:cViewPr>
  </p:outlineViewPr>
  <p:notesTextViewPr>
    <p:cViewPr>
      <p:scale>
        <a:sx n="100" d="100"/>
        <a:sy n="100" d="100"/>
      </p:scale>
      <p:origin x="0" y="0"/>
    </p:cViewPr>
  </p:notesTextViewPr>
  <p:sorterViewPr>
    <p:cViewPr>
      <p:scale>
        <a:sx n="140" d="100"/>
        <a:sy n="140" d="100"/>
      </p:scale>
      <p:origin x="0" y="-786"/>
    </p:cViewPr>
  </p:sorterViewPr>
  <p:notesViewPr>
    <p:cSldViewPr>
      <p:cViewPr varScale="1">
        <p:scale>
          <a:sx n="80" d="100"/>
          <a:sy n="80" d="100"/>
        </p:scale>
        <p:origin x="-2022" y="-10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heme" Target="theme/theme1.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Arial" charset="0"/>
              </a:defRPr>
            </a:lvl1pPr>
          </a:lstStyle>
          <a:p>
            <a:pPr>
              <a:defRPr/>
            </a:pPr>
            <a:endParaRPr lang="en-GB"/>
          </a:p>
        </p:txBody>
      </p:sp>
      <p:sp>
        <p:nvSpPr>
          <p:cNvPr id="83971" name="Rectangle 3"/>
          <p:cNvSpPr>
            <a:spLocks noGrp="1" noChangeArrowheads="1"/>
          </p:cNvSpPr>
          <p:nvPr>
            <p:ph type="dt" sz="quarter"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Arial" charset="0"/>
              </a:defRPr>
            </a:lvl1pPr>
          </a:lstStyle>
          <a:p>
            <a:pPr>
              <a:defRPr/>
            </a:pPr>
            <a:endParaRPr lang="en-GB"/>
          </a:p>
        </p:txBody>
      </p:sp>
      <p:sp>
        <p:nvSpPr>
          <p:cNvPr id="83972" name="Rectangle 4"/>
          <p:cNvSpPr>
            <a:spLocks noGrp="1" noChangeArrowheads="1"/>
          </p:cNvSpPr>
          <p:nvPr>
            <p:ph type="ftr" sz="quarter" idx="2"/>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Arial" charset="0"/>
              </a:defRPr>
            </a:lvl1pPr>
          </a:lstStyle>
          <a:p>
            <a:pPr>
              <a:defRPr/>
            </a:pPr>
            <a:endParaRPr lang="en-GB"/>
          </a:p>
        </p:txBody>
      </p:sp>
      <p:sp>
        <p:nvSpPr>
          <p:cNvPr id="83973" name="Rectangle 5"/>
          <p:cNvSpPr>
            <a:spLocks noGrp="1" noChangeArrowheads="1"/>
          </p:cNvSpPr>
          <p:nvPr>
            <p:ph type="sldNum" sz="quarter" idx="3"/>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Arial" charset="0"/>
              </a:defRPr>
            </a:lvl1pPr>
          </a:lstStyle>
          <a:p>
            <a:pPr>
              <a:defRPr/>
            </a:pPr>
            <a:fld id="{18E802B9-FBD2-4F51-8B47-337AD4DA14F7}" type="slidenum">
              <a:rPr lang="en-GB"/>
              <a:pPr>
                <a:defRPr/>
              </a:pPr>
              <a:t>‹#›</a:t>
            </a:fld>
            <a:endParaRPr lang="en-GB"/>
          </a:p>
        </p:txBody>
      </p:sp>
    </p:spTree>
    <p:extLst>
      <p:ext uri="{BB962C8B-B14F-4D97-AF65-F5344CB8AC3E}">
        <p14:creationId xmlns:p14="http://schemas.microsoft.com/office/powerpoint/2010/main" val="280656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Arial" charset="0"/>
              </a:defRPr>
            </a:lvl1pPr>
          </a:lstStyle>
          <a:p>
            <a:pPr>
              <a:defRPr/>
            </a:pPr>
            <a:endParaRPr lang="en-US"/>
          </a:p>
        </p:txBody>
      </p:sp>
      <p:sp>
        <p:nvSpPr>
          <p:cNvPr id="28675"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Arial" charset="0"/>
              </a:defRPr>
            </a:lvl1pPr>
          </a:lstStyle>
          <a:p>
            <a:pPr>
              <a:defRPr/>
            </a:pPr>
            <a:endParaRPr lang="en-US"/>
          </a:p>
        </p:txBody>
      </p:sp>
      <p:sp>
        <p:nvSpPr>
          <p:cNvPr id="4915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8677"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678"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Arial" charset="0"/>
              </a:defRPr>
            </a:lvl1pPr>
          </a:lstStyle>
          <a:p>
            <a:pPr>
              <a:defRPr/>
            </a:pPr>
            <a:endParaRPr lang="en-US"/>
          </a:p>
        </p:txBody>
      </p:sp>
      <p:sp>
        <p:nvSpPr>
          <p:cNvPr id="28679"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Arial" charset="0"/>
              </a:defRPr>
            </a:lvl1pPr>
          </a:lstStyle>
          <a:p>
            <a:pPr>
              <a:defRPr/>
            </a:pPr>
            <a:fld id="{8A7EB679-7535-4499-998C-2E4C9FDB76DD}" type="slidenum">
              <a:rPr lang="en-US"/>
              <a:pPr>
                <a:defRPr/>
              </a:pPr>
              <a:t>‹#›</a:t>
            </a:fld>
            <a:endParaRPr lang="en-US"/>
          </a:p>
        </p:txBody>
      </p:sp>
    </p:spTree>
    <p:extLst>
      <p:ext uri="{BB962C8B-B14F-4D97-AF65-F5344CB8AC3E}">
        <p14:creationId xmlns:p14="http://schemas.microsoft.com/office/powerpoint/2010/main" val="24954250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A7EB679-7535-4499-998C-2E4C9FDB76DD}" type="slidenum">
              <a:rPr lang="en-US" smtClean="0"/>
              <a:pPr>
                <a:defRPr/>
              </a:pPr>
              <a:t>1</a:t>
            </a:fld>
            <a:endParaRPr lang="en-US" dirty="0"/>
          </a:p>
        </p:txBody>
      </p:sp>
    </p:spTree>
    <p:extLst>
      <p:ext uri="{BB962C8B-B14F-4D97-AF65-F5344CB8AC3E}">
        <p14:creationId xmlns:p14="http://schemas.microsoft.com/office/powerpoint/2010/main" val="2000351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A7EB679-7535-4499-998C-2E4C9FDB76DD}" type="slidenum">
              <a:rPr lang="en-US" smtClean="0"/>
              <a:pPr>
                <a:defRPr/>
              </a:pPr>
              <a:t>18</a:t>
            </a:fld>
            <a:endParaRPr lang="en-US" dirty="0"/>
          </a:p>
        </p:txBody>
      </p:sp>
    </p:spTree>
    <p:extLst>
      <p:ext uri="{BB962C8B-B14F-4D97-AF65-F5344CB8AC3E}">
        <p14:creationId xmlns:p14="http://schemas.microsoft.com/office/powerpoint/2010/main" val="1338135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GB"/>
          </a:p>
        </p:txBody>
      </p:sp>
      <p:grpSp>
        <p:nvGrpSpPr>
          <p:cNvPr id="5" name="Group 8"/>
          <p:cNvGrpSpPr>
            <a:grpSpLocks/>
          </p:cNvGrpSpPr>
          <p:nvPr/>
        </p:nvGrpSpPr>
        <p:grpSpPr bwMode="auto">
          <a:xfrm>
            <a:off x="7493000" y="2992438"/>
            <a:ext cx="1338263" cy="2189162"/>
            <a:chOff x="4720" y="1885"/>
            <a:chExt cx="843" cy="1379"/>
          </a:xfrm>
        </p:grpSpPr>
        <p:sp>
          <p:nvSpPr>
            <p:cNvPr id="6" name="Oval 9"/>
            <p:cNvSpPr>
              <a:spLocks noChangeArrowheads="1"/>
            </p:cNvSpPr>
            <p:nvPr/>
          </p:nvSpPr>
          <p:spPr bwMode="auto">
            <a:xfrm>
              <a:off x="4720" y="1885"/>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7" name="Oval 10"/>
            <p:cNvSpPr>
              <a:spLocks noChangeArrowheads="1"/>
            </p:cNvSpPr>
            <p:nvPr/>
          </p:nvSpPr>
          <p:spPr bwMode="auto">
            <a:xfrm>
              <a:off x="4899" y="1885"/>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8" name="Oval 11"/>
            <p:cNvSpPr>
              <a:spLocks noChangeArrowheads="1"/>
            </p:cNvSpPr>
            <p:nvPr/>
          </p:nvSpPr>
          <p:spPr bwMode="auto">
            <a:xfrm>
              <a:off x="5078" y="1885"/>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9" name="Oval 12"/>
            <p:cNvSpPr>
              <a:spLocks noChangeArrowheads="1"/>
            </p:cNvSpPr>
            <p:nvPr/>
          </p:nvSpPr>
          <p:spPr bwMode="auto">
            <a:xfrm>
              <a:off x="4720" y="2064"/>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10" name="Oval 13"/>
            <p:cNvSpPr>
              <a:spLocks noChangeArrowheads="1"/>
            </p:cNvSpPr>
            <p:nvPr/>
          </p:nvSpPr>
          <p:spPr bwMode="auto">
            <a:xfrm>
              <a:off x="4899" y="2064"/>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11" name="Oval 14"/>
            <p:cNvSpPr>
              <a:spLocks noChangeArrowheads="1"/>
            </p:cNvSpPr>
            <p:nvPr/>
          </p:nvSpPr>
          <p:spPr bwMode="auto">
            <a:xfrm>
              <a:off x="5078" y="2064"/>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12" name="Oval 15"/>
            <p:cNvSpPr>
              <a:spLocks noChangeArrowheads="1"/>
            </p:cNvSpPr>
            <p:nvPr/>
          </p:nvSpPr>
          <p:spPr bwMode="auto">
            <a:xfrm>
              <a:off x="5257" y="2064"/>
              <a:ext cx="127" cy="127"/>
            </a:xfrm>
            <a:prstGeom prst="ellipse">
              <a:avLst/>
            </a:prstGeom>
            <a:solidFill>
              <a:srgbClr val="339966"/>
            </a:solidFill>
            <a:ln w="9525">
              <a:noFill/>
              <a:round/>
              <a:headEnd/>
              <a:tailEnd/>
            </a:ln>
            <a:effectLst/>
          </p:spPr>
          <p:txBody>
            <a:bodyPr wrap="none" anchor="ctr"/>
            <a:lstStyle/>
            <a:p>
              <a:pPr>
                <a:defRPr/>
              </a:pPr>
              <a:endParaRPr lang="en-GB"/>
            </a:p>
          </p:txBody>
        </p:sp>
        <p:sp>
          <p:nvSpPr>
            <p:cNvPr id="13" name="Oval 16"/>
            <p:cNvSpPr>
              <a:spLocks noChangeArrowheads="1"/>
            </p:cNvSpPr>
            <p:nvPr/>
          </p:nvSpPr>
          <p:spPr bwMode="auto">
            <a:xfrm>
              <a:off x="4720" y="2243"/>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14" name="Oval 17"/>
            <p:cNvSpPr>
              <a:spLocks noChangeArrowheads="1"/>
            </p:cNvSpPr>
            <p:nvPr/>
          </p:nvSpPr>
          <p:spPr bwMode="auto">
            <a:xfrm>
              <a:off x="4899" y="2243"/>
              <a:ext cx="127" cy="127"/>
            </a:xfrm>
            <a:prstGeom prst="ellipse">
              <a:avLst/>
            </a:prstGeom>
            <a:solidFill>
              <a:srgbClr val="8A00C0"/>
            </a:solidFill>
            <a:ln w="9525">
              <a:noFill/>
              <a:round/>
              <a:headEnd/>
              <a:tailEnd/>
            </a:ln>
            <a:effectLst/>
          </p:spPr>
          <p:txBody>
            <a:bodyPr wrap="none" anchor="ctr"/>
            <a:lstStyle/>
            <a:p>
              <a:pPr>
                <a:defRPr/>
              </a:pPr>
              <a:endParaRPr lang="en-GB"/>
            </a:p>
          </p:txBody>
        </p:sp>
        <p:sp>
          <p:nvSpPr>
            <p:cNvPr id="15" name="Oval 18"/>
            <p:cNvSpPr>
              <a:spLocks noChangeArrowheads="1"/>
            </p:cNvSpPr>
            <p:nvPr/>
          </p:nvSpPr>
          <p:spPr bwMode="auto">
            <a:xfrm>
              <a:off x="5078" y="2243"/>
              <a:ext cx="127" cy="127"/>
            </a:xfrm>
            <a:prstGeom prst="ellipse">
              <a:avLst/>
            </a:prstGeom>
            <a:solidFill>
              <a:srgbClr val="339966"/>
            </a:solidFill>
            <a:ln w="9525">
              <a:noFill/>
              <a:round/>
              <a:headEnd/>
              <a:tailEnd/>
            </a:ln>
            <a:effectLst/>
          </p:spPr>
          <p:txBody>
            <a:bodyPr wrap="none" anchor="ctr"/>
            <a:lstStyle/>
            <a:p>
              <a:pPr>
                <a:defRPr/>
              </a:pPr>
              <a:endParaRPr lang="en-GB"/>
            </a:p>
          </p:txBody>
        </p:sp>
        <p:sp>
          <p:nvSpPr>
            <p:cNvPr id="16" name="Oval 19"/>
            <p:cNvSpPr>
              <a:spLocks noChangeArrowheads="1"/>
            </p:cNvSpPr>
            <p:nvPr/>
          </p:nvSpPr>
          <p:spPr bwMode="auto">
            <a:xfrm>
              <a:off x="5257" y="2243"/>
              <a:ext cx="127" cy="127"/>
            </a:xfrm>
            <a:prstGeom prst="ellipse">
              <a:avLst/>
            </a:prstGeom>
            <a:solidFill>
              <a:srgbClr val="339966"/>
            </a:solidFill>
            <a:ln w="9525">
              <a:noFill/>
              <a:round/>
              <a:headEnd/>
              <a:tailEnd/>
            </a:ln>
            <a:effectLst/>
          </p:spPr>
          <p:txBody>
            <a:bodyPr wrap="none" anchor="ctr"/>
            <a:lstStyle/>
            <a:p>
              <a:pPr>
                <a:defRPr/>
              </a:pPr>
              <a:endParaRPr lang="en-GB"/>
            </a:p>
          </p:txBody>
        </p:sp>
        <p:sp>
          <p:nvSpPr>
            <p:cNvPr id="17" name="Oval 20"/>
            <p:cNvSpPr>
              <a:spLocks noChangeArrowheads="1"/>
            </p:cNvSpPr>
            <p:nvPr/>
          </p:nvSpPr>
          <p:spPr bwMode="auto">
            <a:xfrm>
              <a:off x="5436" y="2243"/>
              <a:ext cx="127" cy="127"/>
            </a:xfrm>
            <a:prstGeom prst="ellipse">
              <a:avLst/>
            </a:prstGeom>
            <a:solidFill>
              <a:srgbClr val="99CC91"/>
            </a:solidFill>
            <a:ln w="9525">
              <a:noFill/>
              <a:round/>
              <a:headEnd/>
              <a:tailEnd/>
            </a:ln>
            <a:effectLst/>
          </p:spPr>
          <p:txBody>
            <a:bodyPr wrap="none" anchor="ctr"/>
            <a:lstStyle/>
            <a:p>
              <a:pPr>
                <a:defRPr/>
              </a:pPr>
              <a:endParaRPr lang="en-GB"/>
            </a:p>
          </p:txBody>
        </p:sp>
        <p:sp>
          <p:nvSpPr>
            <p:cNvPr id="18" name="Oval 21"/>
            <p:cNvSpPr>
              <a:spLocks noChangeArrowheads="1"/>
            </p:cNvSpPr>
            <p:nvPr/>
          </p:nvSpPr>
          <p:spPr bwMode="auto">
            <a:xfrm>
              <a:off x="4720" y="2421"/>
              <a:ext cx="127"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19" name="Oval 22"/>
            <p:cNvSpPr>
              <a:spLocks noChangeArrowheads="1"/>
            </p:cNvSpPr>
            <p:nvPr/>
          </p:nvSpPr>
          <p:spPr bwMode="auto">
            <a:xfrm>
              <a:off x="4899" y="2421"/>
              <a:ext cx="127"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20" name="Oval 23"/>
            <p:cNvSpPr>
              <a:spLocks noChangeArrowheads="1"/>
            </p:cNvSpPr>
            <p:nvPr/>
          </p:nvSpPr>
          <p:spPr bwMode="auto">
            <a:xfrm>
              <a:off x="5078" y="2421"/>
              <a:ext cx="127"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21" name="Oval 24"/>
            <p:cNvSpPr>
              <a:spLocks noChangeArrowheads="1"/>
            </p:cNvSpPr>
            <p:nvPr/>
          </p:nvSpPr>
          <p:spPr bwMode="auto">
            <a:xfrm>
              <a:off x="5257" y="2421"/>
              <a:ext cx="127"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22" name="Oval 25"/>
            <p:cNvSpPr>
              <a:spLocks noChangeArrowheads="1"/>
            </p:cNvSpPr>
            <p:nvPr/>
          </p:nvSpPr>
          <p:spPr bwMode="auto">
            <a:xfrm>
              <a:off x="4720" y="2600"/>
              <a:ext cx="127"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23" name="Oval 26"/>
            <p:cNvSpPr>
              <a:spLocks noChangeArrowheads="1"/>
            </p:cNvSpPr>
            <p:nvPr/>
          </p:nvSpPr>
          <p:spPr bwMode="auto">
            <a:xfrm>
              <a:off x="4899" y="2600"/>
              <a:ext cx="127"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24" name="Oval 27"/>
            <p:cNvSpPr>
              <a:spLocks noChangeArrowheads="1"/>
            </p:cNvSpPr>
            <p:nvPr/>
          </p:nvSpPr>
          <p:spPr bwMode="auto">
            <a:xfrm>
              <a:off x="5078" y="2600"/>
              <a:ext cx="127"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25" name="Oval 28"/>
            <p:cNvSpPr>
              <a:spLocks noChangeArrowheads="1"/>
            </p:cNvSpPr>
            <p:nvPr/>
          </p:nvSpPr>
          <p:spPr bwMode="auto">
            <a:xfrm>
              <a:off x="5257" y="2600"/>
              <a:ext cx="127"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26" name="Oval 29"/>
            <p:cNvSpPr>
              <a:spLocks noChangeArrowheads="1"/>
            </p:cNvSpPr>
            <p:nvPr/>
          </p:nvSpPr>
          <p:spPr bwMode="auto">
            <a:xfrm>
              <a:off x="5436" y="2600"/>
              <a:ext cx="127" cy="128"/>
            </a:xfrm>
            <a:prstGeom prst="ellipse">
              <a:avLst/>
            </a:prstGeom>
            <a:solidFill>
              <a:srgbClr val="CC99FF"/>
            </a:solidFill>
            <a:ln w="9525">
              <a:noFill/>
              <a:round/>
              <a:headEnd/>
              <a:tailEnd/>
            </a:ln>
            <a:effectLst/>
          </p:spPr>
          <p:txBody>
            <a:bodyPr wrap="none" anchor="ctr"/>
            <a:lstStyle/>
            <a:p>
              <a:pPr>
                <a:defRPr/>
              </a:pPr>
              <a:endParaRPr lang="en-GB"/>
            </a:p>
          </p:txBody>
        </p:sp>
        <p:sp>
          <p:nvSpPr>
            <p:cNvPr id="27" name="Oval 30"/>
            <p:cNvSpPr>
              <a:spLocks noChangeArrowheads="1"/>
            </p:cNvSpPr>
            <p:nvPr/>
          </p:nvSpPr>
          <p:spPr bwMode="auto">
            <a:xfrm>
              <a:off x="4720" y="2779"/>
              <a:ext cx="127" cy="127"/>
            </a:xfrm>
            <a:prstGeom prst="ellipse">
              <a:avLst/>
            </a:prstGeom>
            <a:solidFill>
              <a:srgbClr val="339966"/>
            </a:solidFill>
            <a:ln w="9525">
              <a:noFill/>
              <a:round/>
              <a:headEnd/>
              <a:tailEnd/>
            </a:ln>
            <a:effectLst/>
          </p:spPr>
          <p:txBody>
            <a:bodyPr wrap="none" anchor="ctr"/>
            <a:lstStyle/>
            <a:p>
              <a:pPr>
                <a:defRPr/>
              </a:pPr>
              <a:endParaRPr lang="en-GB"/>
            </a:p>
          </p:txBody>
        </p:sp>
        <p:sp>
          <p:nvSpPr>
            <p:cNvPr id="28" name="Oval 31"/>
            <p:cNvSpPr>
              <a:spLocks noChangeArrowheads="1"/>
            </p:cNvSpPr>
            <p:nvPr/>
          </p:nvSpPr>
          <p:spPr bwMode="auto">
            <a:xfrm>
              <a:off x="4899" y="2779"/>
              <a:ext cx="127" cy="127"/>
            </a:xfrm>
            <a:prstGeom prst="ellipse">
              <a:avLst/>
            </a:prstGeom>
            <a:solidFill>
              <a:srgbClr val="99CC91"/>
            </a:solidFill>
            <a:ln w="9525">
              <a:noFill/>
              <a:round/>
              <a:headEnd/>
              <a:tailEnd/>
            </a:ln>
            <a:effectLst/>
          </p:spPr>
          <p:txBody>
            <a:bodyPr wrap="none" anchor="ctr"/>
            <a:lstStyle/>
            <a:p>
              <a:pPr>
                <a:defRPr/>
              </a:pPr>
              <a:endParaRPr lang="en-GB"/>
            </a:p>
          </p:txBody>
        </p:sp>
        <p:sp>
          <p:nvSpPr>
            <p:cNvPr id="29" name="Oval 32"/>
            <p:cNvSpPr>
              <a:spLocks noChangeArrowheads="1"/>
            </p:cNvSpPr>
            <p:nvPr/>
          </p:nvSpPr>
          <p:spPr bwMode="auto">
            <a:xfrm>
              <a:off x="5078" y="2779"/>
              <a:ext cx="127" cy="127"/>
            </a:xfrm>
            <a:prstGeom prst="ellipse">
              <a:avLst/>
            </a:prstGeom>
            <a:solidFill>
              <a:srgbClr val="99CC91"/>
            </a:solidFill>
            <a:ln w="9525">
              <a:noFill/>
              <a:round/>
              <a:headEnd/>
              <a:tailEnd/>
            </a:ln>
            <a:effectLst/>
          </p:spPr>
          <p:txBody>
            <a:bodyPr wrap="none" anchor="ctr"/>
            <a:lstStyle/>
            <a:p>
              <a:pPr>
                <a:defRPr/>
              </a:pPr>
              <a:endParaRPr lang="en-GB"/>
            </a:p>
          </p:txBody>
        </p:sp>
        <p:sp>
          <p:nvSpPr>
            <p:cNvPr id="30" name="Oval 33"/>
            <p:cNvSpPr>
              <a:spLocks noChangeArrowheads="1"/>
            </p:cNvSpPr>
            <p:nvPr/>
          </p:nvSpPr>
          <p:spPr bwMode="auto">
            <a:xfrm>
              <a:off x="5257" y="2779"/>
              <a:ext cx="127" cy="127"/>
            </a:xfrm>
            <a:prstGeom prst="ellipse">
              <a:avLst/>
            </a:prstGeom>
            <a:solidFill>
              <a:srgbClr val="CC99FF"/>
            </a:solidFill>
            <a:ln w="9525">
              <a:noFill/>
              <a:round/>
              <a:headEnd/>
              <a:tailEnd/>
            </a:ln>
            <a:effectLst/>
          </p:spPr>
          <p:txBody>
            <a:bodyPr wrap="none" anchor="ctr"/>
            <a:lstStyle/>
            <a:p>
              <a:pPr>
                <a:defRPr/>
              </a:pPr>
              <a:endParaRPr lang="en-GB"/>
            </a:p>
          </p:txBody>
        </p:sp>
        <p:sp>
          <p:nvSpPr>
            <p:cNvPr id="31" name="Oval 34"/>
            <p:cNvSpPr>
              <a:spLocks noChangeArrowheads="1"/>
            </p:cNvSpPr>
            <p:nvPr/>
          </p:nvSpPr>
          <p:spPr bwMode="auto">
            <a:xfrm>
              <a:off x="4720" y="2958"/>
              <a:ext cx="127" cy="127"/>
            </a:xfrm>
            <a:prstGeom prst="ellipse">
              <a:avLst/>
            </a:prstGeom>
            <a:solidFill>
              <a:srgbClr val="99CC91"/>
            </a:solidFill>
            <a:ln w="9525">
              <a:noFill/>
              <a:round/>
              <a:headEnd/>
              <a:tailEnd/>
            </a:ln>
            <a:effectLst/>
          </p:spPr>
          <p:txBody>
            <a:bodyPr wrap="none" anchor="ctr"/>
            <a:lstStyle/>
            <a:p>
              <a:pPr>
                <a:defRPr/>
              </a:pPr>
              <a:endParaRPr lang="en-GB"/>
            </a:p>
          </p:txBody>
        </p:sp>
        <p:sp>
          <p:nvSpPr>
            <p:cNvPr id="32" name="Oval 35"/>
            <p:cNvSpPr>
              <a:spLocks noChangeArrowheads="1"/>
            </p:cNvSpPr>
            <p:nvPr/>
          </p:nvSpPr>
          <p:spPr bwMode="auto">
            <a:xfrm>
              <a:off x="4899" y="2958"/>
              <a:ext cx="127" cy="127"/>
            </a:xfrm>
            <a:prstGeom prst="ellipse">
              <a:avLst/>
            </a:prstGeom>
            <a:solidFill>
              <a:srgbClr val="99CC91"/>
            </a:solidFill>
            <a:ln w="9525">
              <a:noFill/>
              <a:round/>
              <a:headEnd/>
              <a:tailEnd/>
            </a:ln>
            <a:effectLst/>
          </p:spPr>
          <p:txBody>
            <a:bodyPr wrap="none" anchor="ctr"/>
            <a:lstStyle/>
            <a:p>
              <a:pPr>
                <a:defRPr/>
              </a:pPr>
              <a:endParaRPr lang="en-GB"/>
            </a:p>
          </p:txBody>
        </p:sp>
        <p:sp>
          <p:nvSpPr>
            <p:cNvPr id="33" name="Oval 36"/>
            <p:cNvSpPr>
              <a:spLocks noChangeArrowheads="1"/>
            </p:cNvSpPr>
            <p:nvPr/>
          </p:nvSpPr>
          <p:spPr bwMode="auto">
            <a:xfrm>
              <a:off x="5078" y="2958"/>
              <a:ext cx="127" cy="127"/>
            </a:xfrm>
            <a:prstGeom prst="ellipse">
              <a:avLst/>
            </a:prstGeom>
            <a:solidFill>
              <a:srgbClr val="CC99FF"/>
            </a:solidFill>
            <a:ln w="9525">
              <a:noFill/>
              <a:round/>
              <a:headEnd/>
              <a:tailEnd/>
            </a:ln>
            <a:effectLst/>
          </p:spPr>
          <p:txBody>
            <a:bodyPr wrap="none" anchor="ctr"/>
            <a:lstStyle/>
            <a:p>
              <a:pPr>
                <a:defRPr/>
              </a:pPr>
              <a:endParaRPr lang="en-GB"/>
            </a:p>
          </p:txBody>
        </p:sp>
        <p:sp>
          <p:nvSpPr>
            <p:cNvPr id="34" name="Oval 37"/>
            <p:cNvSpPr>
              <a:spLocks noChangeArrowheads="1"/>
            </p:cNvSpPr>
            <p:nvPr/>
          </p:nvSpPr>
          <p:spPr bwMode="auto">
            <a:xfrm>
              <a:off x="5257" y="2958"/>
              <a:ext cx="127" cy="127"/>
            </a:xfrm>
            <a:prstGeom prst="ellipse">
              <a:avLst/>
            </a:prstGeom>
            <a:solidFill>
              <a:srgbClr val="CC99FF"/>
            </a:solidFill>
            <a:ln w="9525">
              <a:noFill/>
              <a:round/>
              <a:headEnd/>
              <a:tailEnd/>
            </a:ln>
            <a:effectLst/>
          </p:spPr>
          <p:txBody>
            <a:bodyPr wrap="none" anchor="ctr"/>
            <a:lstStyle/>
            <a:p>
              <a:pPr>
                <a:defRPr/>
              </a:pPr>
              <a:endParaRPr lang="en-GB"/>
            </a:p>
          </p:txBody>
        </p:sp>
        <p:sp>
          <p:nvSpPr>
            <p:cNvPr id="35" name="Oval 38"/>
            <p:cNvSpPr>
              <a:spLocks noChangeArrowheads="1"/>
            </p:cNvSpPr>
            <p:nvPr/>
          </p:nvSpPr>
          <p:spPr bwMode="auto">
            <a:xfrm>
              <a:off x="4899" y="3137"/>
              <a:ext cx="127" cy="127"/>
            </a:xfrm>
            <a:prstGeom prst="ellipse">
              <a:avLst/>
            </a:prstGeom>
            <a:solidFill>
              <a:srgbClr val="CC99FF"/>
            </a:solidFill>
            <a:ln w="9525">
              <a:noFill/>
              <a:round/>
              <a:headEnd/>
              <a:tailEnd/>
            </a:ln>
            <a:effectLst/>
          </p:spPr>
          <p:txBody>
            <a:bodyPr wrap="none" anchor="ctr"/>
            <a:lstStyle/>
            <a:p>
              <a:pPr>
                <a:defRPr/>
              </a:pPr>
              <a:endParaRPr lang="en-GB"/>
            </a:p>
          </p:txBody>
        </p:sp>
        <p:sp>
          <p:nvSpPr>
            <p:cNvPr id="36" name="Oval 39"/>
            <p:cNvSpPr>
              <a:spLocks noChangeArrowheads="1"/>
            </p:cNvSpPr>
            <p:nvPr/>
          </p:nvSpPr>
          <p:spPr bwMode="auto">
            <a:xfrm>
              <a:off x="5257" y="3137"/>
              <a:ext cx="127" cy="127"/>
            </a:xfrm>
            <a:prstGeom prst="ellipse">
              <a:avLst/>
            </a:prstGeom>
            <a:solidFill>
              <a:srgbClr val="CC99FF"/>
            </a:solidFill>
            <a:ln w="9525">
              <a:noFill/>
              <a:round/>
              <a:headEnd/>
              <a:tailEnd/>
            </a:ln>
            <a:effectLst/>
          </p:spPr>
          <p:txBody>
            <a:bodyPr wrap="none" anchor="ctr"/>
            <a:lstStyle/>
            <a:p>
              <a:pPr>
                <a:defRPr/>
              </a:pPr>
              <a:endParaRPr lang="en-GB"/>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GB"/>
          </a:p>
        </p:txBody>
      </p:sp>
      <p:sp>
        <p:nvSpPr>
          <p:cNvPr id="5123" name="Rectangle 3"/>
          <p:cNvSpPr>
            <a:spLocks noGrp="1" noChangeArrowheads="1"/>
          </p:cNvSpPr>
          <p:nvPr>
            <p:ph type="ctrTitle"/>
          </p:nvPr>
        </p:nvSpPr>
        <p:spPr>
          <a:xfrm>
            <a:off x="315913" y="466725"/>
            <a:ext cx="6781800" cy="2133600"/>
          </a:xfrm>
        </p:spPr>
        <p:txBody>
          <a:bodyPr/>
          <a:lstStyle>
            <a:lvl1pPr algn="r">
              <a:defRPr sz="4800"/>
            </a:lvl1pPr>
          </a:lstStyle>
          <a:p>
            <a:r>
              <a:rPr lang="en-GB" altLang="en-US"/>
              <a:t>Click to edit Master title style</a:t>
            </a:r>
          </a:p>
        </p:txBody>
      </p:sp>
      <p:sp>
        <p:nvSpPr>
          <p:cNvPr id="5124"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r>
              <a:rPr lang="en-GB" altLang="en-US"/>
              <a:t>Click to edit Master subtitle style</a:t>
            </a:r>
          </a:p>
        </p:txBody>
      </p:sp>
      <p:sp>
        <p:nvSpPr>
          <p:cNvPr id="38" name="Rectangle 5"/>
          <p:cNvSpPr>
            <a:spLocks noGrp="1" noChangeArrowheads="1"/>
          </p:cNvSpPr>
          <p:nvPr>
            <p:ph type="dt" sz="half" idx="10"/>
          </p:nvPr>
        </p:nvSpPr>
        <p:spPr>
          <a:xfrm>
            <a:off x="457200" y="6248400"/>
            <a:ext cx="2133600" cy="457200"/>
          </a:xfrm>
        </p:spPr>
        <p:txBody>
          <a:bodyPr/>
          <a:lstStyle>
            <a:lvl1pPr>
              <a:defRPr/>
            </a:lvl1pPr>
          </a:lstStyle>
          <a:p>
            <a:pPr>
              <a:defRPr/>
            </a:pPr>
            <a:fld id="{6BF405E3-5FD4-429E-9303-BCB30466977A}" type="datetime1">
              <a:rPr lang="en-GB" smtClean="0"/>
              <a:pPr>
                <a:defRPr/>
              </a:pPr>
              <a:t>01/06/2020</a:t>
            </a:fld>
            <a:endParaRPr lang="en-GB" altLang="en-US"/>
          </a:p>
        </p:txBody>
      </p:sp>
      <p:sp>
        <p:nvSpPr>
          <p:cNvPr id="39"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000">
                <a:latin typeface="Arial" charset="0"/>
              </a:defRPr>
            </a:lvl1pPr>
          </a:lstStyle>
          <a:p>
            <a:pPr>
              <a:defRPr/>
            </a:pPr>
            <a:endParaRPr lang="en-GB" altLang="en-US"/>
          </a:p>
        </p:txBody>
      </p:sp>
      <p:sp>
        <p:nvSpPr>
          <p:cNvPr id="40" name="Rectangle 7"/>
          <p:cNvSpPr>
            <a:spLocks noGrp="1" noChangeArrowheads="1"/>
          </p:cNvSpPr>
          <p:nvPr>
            <p:ph type="sldNum" sz="quarter" idx="12"/>
          </p:nvPr>
        </p:nvSpPr>
        <p:spPr bwMode="auto">
          <a:xfrm>
            <a:off x="6553200" y="6248400"/>
            <a:ext cx="2133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000">
                <a:latin typeface="Arial" charset="0"/>
              </a:defRPr>
            </a:lvl1pPr>
          </a:lstStyle>
          <a:p>
            <a:pPr>
              <a:defRPr/>
            </a:pPr>
            <a:fld id="{CF18B3D2-DCBE-4955-9C96-34A96C43EFEB}" type="slidenum">
              <a:rPr lang="en-GB" altLang="en-US"/>
              <a:pPr>
                <a:defRPr/>
              </a:pPr>
              <a:t>‹#›</a:t>
            </a:fld>
            <a:endParaRPr lang="en-GB"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dt" sz="half" idx="10"/>
          </p:nvPr>
        </p:nvSpPr>
        <p:spPr>
          <a:ln/>
        </p:spPr>
        <p:txBody>
          <a:bodyPr/>
          <a:lstStyle>
            <a:lvl1pPr>
              <a:defRPr/>
            </a:lvl1pPr>
          </a:lstStyle>
          <a:p>
            <a:pPr>
              <a:defRPr/>
            </a:pPr>
            <a:fld id="{7A3EAD6F-359A-4A16-BBCE-5CB0F083F81E}" type="datetime1">
              <a:rPr lang="en-GB" smtClean="0"/>
              <a:pPr>
                <a:defRPr/>
              </a:pPr>
              <a:t>01/06/2020</a:t>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22238"/>
            <a:ext cx="2058988" cy="60801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22238"/>
            <a:ext cx="6029325" cy="6080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dt" sz="half" idx="10"/>
          </p:nvPr>
        </p:nvSpPr>
        <p:spPr>
          <a:ln/>
        </p:spPr>
        <p:txBody>
          <a:bodyPr/>
          <a:lstStyle>
            <a:lvl1pPr>
              <a:defRPr/>
            </a:lvl1pPr>
          </a:lstStyle>
          <a:p>
            <a:pPr>
              <a:defRPr/>
            </a:pPr>
            <a:fld id="{11223722-15A2-41F3-833C-7DE4A50A3EB7}" type="datetime1">
              <a:rPr lang="en-GB" smtClean="0"/>
              <a:pPr>
                <a:defRPr/>
              </a:pPr>
              <a:t>01/06/2020</a:t>
            </a:fld>
            <a:endParaRPr lang="en-GB"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3" name="Content Placeholder 2"/>
          <p:cNvSpPr>
            <a:spLocks noGrp="1"/>
          </p:cNvSpPr>
          <p:nvPr>
            <p:ph idx="1"/>
          </p:nvPr>
        </p:nvSpPr>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dt" sz="half" idx="10"/>
          </p:nvPr>
        </p:nvSpPr>
        <p:spPr>
          <a:ln/>
        </p:spPr>
        <p:txBody>
          <a:bodyPr/>
          <a:lstStyle>
            <a:lvl1pPr>
              <a:defRPr/>
            </a:lvl1pPr>
          </a:lstStyle>
          <a:p>
            <a:pPr>
              <a:defRPr/>
            </a:pPr>
            <a:fld id="{D419B9B9-35AD-4C4A-A16A-05A32AC7D501}" type="datetime1">
              <a:rPr lang="en-GB" smtClean="0"/>
              <a:pPr>
                <a:defRPr/>
              </a:pPr>
              <a:t>01/06/2020</a:t>
            </a:fld>
            <a:endParaRPr lang="en-GB"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D6FD79EC-7D72-4852-81CE-13DB142BCC46}" type="datetime1">
              <a:rPr lang="en-GB" smtClean="0"/>
              <a:pPr>
                <a:defRPr/>
              </a:pPr>
              <a:t>01/06/2020</a:t>
            </a:fld>
            <a:endParaRPr lang="en-GB"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68313" y="1412875"/>
            <a:ext cx="4038600" cy="4789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9313" y="1412875"/>
            <a:ext cx="4038600" cy="4789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dt" sz="half" idx="10"/>
          </p:nvPr>
        </p:nvSpPr>
        <p:spPr>
          <a:ln/>
        </p:spPr>
        <p:txBody>
          <a:bodyPr/>
          <a:lstStyle>
            <a:lvl1pPr>
              <a:defRPr/>
            </a:lvl1pPr>
          </a:lstStyle>
          <a:p>
            <a:pPr>
              <a:defRPr/>
            </a:pPr>
            <a:fld id="{4293A0AC-4448-4368-9A6C-68AB070ED197}" type="datetime1">
              <a:rPr lang="en-GB" smtClean="0"/>
              <a:pPr>
                <a:defRPr/>
              </a:pPr>
              <a:t>01/06/2020</a:t>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dt" sz="half" idx="10"/>
          </p:nvPr>
        </p:nvSpPr>
        <p:spPr>
          <a:ln/>
        </p:spPr>
        <p:txBody>
          <a:bodyPr/>
          <a:lstStyle>
            <a:lvl1pPr>
              <a:defRPr/>
            </a:lvl1pPr>
          </a:lstStyle>
          <a:p>
            <a:pPr>
              <a:defRPr/>
            </a:pPr>
            <a:fld id="{4394AE39-E117-4AD4-AD03-CE3600BB1FF7}" type="datetime1">
              <a:rPr lang="en-GB" smtClean="0"/>
              <a:pPr>
                <a:defRPr/>
              </a:pPr>
              <a:t>01/06/2020</a:t>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dt" sz="half" idx="10"/>
          </p:nvPr>
        </p:nvSpPr>
        <p:spPr>
          <a:ln/>
        </p:spPr>
        <p:txBody>
          <a:bodyPr/>
          <a:lstStyle>
            <a:lvl1pPr>
              <a:defRPr/>
            </a:lvl1pPr>
          </a:lstStyle>
          <a:p>
            <a:pPr>
              <a:defRPr/>
            </a:pPr>
            <a:fld id="{6D62ABDB-E4E2-43FE-90FB-0D12EBE90DB8}" type="datetime1">
              <a:rPr lang="en-GB" smtClean="0"/>
              <a:pPr>
                <a:defRPr/>
              </a:pPr>
              <a:t>01/06/2020</a:t>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F8A5DB57-8E66-4D15-A4B1-E11693BDEDF0}" type="datetime1">
              <a:rPr lang="en-GB" smtClean="0"/>
              <a:pPr>
                <a:defRPr/>
              </a:pPr>
              <a:t>01/06/2020</a:t>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21C2F77E-D437-4771-B2EC-37752762E281}" type="datetime1">
              <a:rPr lang="en-GB" smtClean="0"/>
              <a:pPr>
                <a:defRPr/>
              </a:pPr>
              <a:t>01/06/2020</a:t>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EA4CD9C0-2BF1-4826-B5F4-8C6FBF7E1E99}" type="datetime1">
              <a:rPr lang="en-GB" smtClean="0"/>
              <a:pPr>
                <a:defRPr/>
              </a:pPr>
              <a:t>01/06/2020</a:t>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Line 2"/>
          <p:cNvSpPr>
            <a:spLocks noChangeShapeType="1"/>
          </p:cNvSpPr>
          <p:nvPr/>
        </p:nvSpPr>
        <p:spPr bwMode="auto">
          <a:xfrm flipH="1">
            <a:off x="7956550" y="152400"/>
            <a:ext cx="6350" cy="1189038"/>
          </a:xfrm>
          <a:prstGeom prst="line">
            <a:avLst/>
          </a:prstGeom>
          <a:noFill/>
          <a:ln w="9525">
            <a:solidFill>
              <a:schemeClr val="tx1"/>
            </a:solidFill>
            <a:round/>
            <a:headEnd/>
            <a:tailEnd/>
          </a:ln>
          <a:effectLst/>
        </p:spPr>
        <p:txBody>
          <a:bodyPr/>
          <a:lstStyle/>
          <a:p>
            <a:pPr>
              <a:defRPr/>
            </a:pPr>
            <a:endParaRPr lang="en-GB"/>
          </a:p>
        </p:txBody>
      </p:sp>
      <p:sp>
        <p:nvSpPr>
          <p:cNvPr id="1027" name="Rectangle 3"/>
          <p:cNvSpPr>
            <a:spLocks noGrp="1" noChangeArrowheads="1"/>
          </p:cNvSpPr>
          <p:nvPr>
            <p:ph type="title"/>
          </p:nvPr>
        </p:nvSpPr>
        <p:spPr bwMode="auto">
          <a:xfrm>
            <a:off x="457200" y="122238"/>
            <a:ext cx="7543800" cy="10747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8" name="Rectangle 4"/>
          <p:cNvSpPr>
            <a:spLocks noGrp="1" noChangeArrowheads="1"/>
          </p:cNvSpPr>
          <p:nvPr>
            <p:ph type="body" idx="1"/>
          </p:nvPr>
        </p:nvSpPr>
        <p:spPr bwMode="auto">
          <a:xfrm>
            <a:off x="468313" y="1412875"/>
            <a:ext cx="8229600" cy="4789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4101" name="Rectangle 5"/>
          <p:cNvSpPr>
            <a:spLocks noGrp="1" noChangeArrowheads="1"/>
          </p:cNvSpPr>
          <p:nvPr>
            <p:ph type="dt" sz="half" idx="2"/>
          </p:nvPr>
        </p:nvSpPr>
        <p:spPr bwMode="auto">
          <a:xfrm>
            <a:off x="457200" y="6400800"/>
            <a:ext cx="1522413"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Arial" charset="0"/>
              </a:defRPr>
            </a:lvl1pPr>
          </a:lstStyle>
          <a:p>
            <a:pPr>
              <a:defRPr/>
            </a:pPr>
            <a:fld id="{3AEC2ED1-CD7C-40D2-BE67-B885796E00F7}" type="datetime1">
              <a:rPr lang="en-GB" smtClean="0"/>
              <a:pPr>
                <a:defRPr/>
              </a:pPr>
              <a:t>01/06/2020</a:t>
            </a:fld>
            <a:endParaRPr lang="en-GB" altLang="en-US"/>
          </a:p>
        </p:txBody>
      </p:sp>
      <p:grpSp>
        <p:nvGrpSpPr>
          <p:cNvPr id="1030" name="Group 9"/>
          <p:cNvGrpSpPr>
            <a:grpSpLocks/>
          </p:cNvGrpSpPr>
          <p:nvPr/>
        </p:nvGrpSpPr>
        <p:grpSpPr bwMode="auto">
          <a:xfrm>
            <a:off x="8101013" y="188913"/>
            <a:ext cx="574675" cy="1081087"/>
            <a:chOff x="4720" y="1885"/>
            <a:chExt cx="843" cy="1379"/>
          </a:xfrm>
        </p:grpSpPr>
        <p:sp>
          <p:nvSpPr>
            <p:cNvPr id="4106" name="Oval 10"/>
            <p:cNvSpPr>
              <a:spLocks noChangeArrowheads="1"/>
            </p:cNvSpPr>
            <p:nvPr/>
          </p:nvSpPr>
          <p:spPr bwMode="auto">
            <a:xfrm>
              <a:off x="4720" y="1885"/>
              <a:ext cx="128"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07" name="Oval 11"/>
            <p:cNvSpPr>
              <a:spLocks noChangeArrowheads="1"/>
            </p:cNvSpPr>
            <p:nvPr/>
          </p:nvSpPr>
          <p:spPr bwMode="auto">
            <a:xfrm>
              <a:off x="4899" y="1885"/>
              <a:ext cx="126"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08" name="Oval 12"/>
            <p:cNvSpPr>
              <a:spLocks noChangeArrowheads="1"/>
            </p:cNvSpPr>
            <p:nvPr/>
          </p:nvSpPr>
          <p:spPr bwMode="auto">
            <a:xfrm>
              <a:off x="5079" y="1885"/>
              <a:ext cx="126"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09" name="Oval 13"/>
            <p:cNvSpPr>
              <a:spLocks noChangeArrowheads="1"/>
            </p:cNvSpPr>
            <p:nvPr/>
          </p:nvSpPr>
          <p:spPr bwMode="auto">
            <a:xfrm>
              <a:off x="4720" y="2063"/>
              <a:ext cx="128"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10" name="Oval 14"/>
            <p:cNvSpPr>
              <a:spLocks noChangeArrowheads="1"/>
            </p:cNvSpPr>
            <p:nvPr/>
          </p:nvSpPr>
          <p:spPr bwMode="auto">
            <a:xfrm>
              <a:off x="4899" y="2063"/>
              <a:ext cx="126"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11" name="Oval 15"/>
            <p:cNvSpPr>
              <a:spLocks noChangeArrowheads="1"/>
            </p:cNvSpPr>
            <p:nvPr/>
          </p:nvSpPr>
          <p:spPr bwMode="auto">
            <a:xfrm>
              <a:off x="5079" y="2063"/>
              <a:ext cx="126"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12" name="Oval 16"/>
            <p:cNvSpPr>
              <a:spLocks noChangeArrowheads="1"/>
            </p:cNvSpPr>
            <p:nvPr/>
          </p:nvSpPr>
          <p:spPr bwMode="auto">
            <a:xfrm>
              <a:off x="5258" y="2063"/>
              <a:ext cx="126"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13" name="Oval 17"/>
            <p:cNvSpPr>
              <a:spLocks noChangeArrowheads="1"/>
            </p:cNvSpPr>
            <p:nvPr/>
          </p:nvSpPr>
          <p:spPr bwMode="auto">
            <a:xfrm>
              <a:off x="4720" y="2243"/>
              <a:ext cx="128"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14" name="Oval 18"/>
            <p:cNvSpPr>
              <a:spLocks noChangeArrowheads="1"/>
            </p:cNvSpPr>
            <p:nvPr/>
          </p:nvSpPr>
          <p:spPr bwMode="auto">
            <a:xfrm>
              <a:off x="4899" y="2243"/>
              <a:ext cx="126"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15" name="Oval 19"/>
            <p:cNvSpPr>
              <a:spLocks noChangeArrowheads="1"/>
            </p:cNvSpPr>
            <p:nvPr/>
          </p:nvSpPr>
          <p:spPr bwMode="auto">
            <a:xfrm>
              <a:off x="5079" y="2243"/>
              <a:ext cx="126"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16" name="Oval 20"/>
            <p:cNvSpPr>
              <a:spLocks noChangeArrowheads="1"/>
            </p:cNvSpPr>
            <p:nvPr/>
          </p:nvSpPr>
          <p:spPr bwMode="auto">
            <a:xfrm>
              <a:off x="5258" y="2243"/>
              <a:ext cx="126"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17" name="Oval 21"/>
            <p:cNvSpPr>
              <a:spLocks noChangeArrowheads="1"/>
            </p:cNvSpPr>
            <p:nvPr/>
          </p:nvSpPr>
          <p:spPr bwMode="auto">
            <a:xfrm>
              <a:off x="5435" y="2243"/>
              <a:ext cx="128"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18" name="Oval 22"/>
            <p:cNvSpPr>
              <a:spLocks noChangeArrowheads="1"/>
            </p:cNvSpPr>
            <p:nvPr/>
          </p:nvSpPr>
          <p:spPr bwMode="auto">
            <a:xfrm>
              <a:off x="4720" y="2422"/>
              <a:ext cx="128" cy="128"/>
            </a:xfrm>
            <a:prstGeom prst="ellipse">
              <a:avLst/>
            </a:prstGeom>
            <a:solidFill>
              <a:srgbClr val="8A00C0"/>
            </a:solidFill>
            <a:ln w="9525">
              <a:noFill/>
              <a:round/>
              <a:headEnd/>
              <a:tailEnd/>
            </a:ln>
            <a:effectLst/>
          </p:spPr>
          <p:txBody>
            <a:bodyPr wrap="none" anchor="ctr"/>
            <a:lstStyle/>
            <a:p>
              <a:pPr>
                <a:defRPr/>
              </a:pPr>
              <a:endParaRPr lang="en-GB"/>
            </a:p>
          </p:txBody>
        </p:sp>
        <p:sp>
          <p:nvSpPr>
            <p:cNvPr id="4119" name="Oval 23"/>
            <p:cNvSpPr>
              <a:spLocks noChangeArrowheads="1"/>
            </p:cNvSpPr>
            <p:nvPr/>
          </p:nvSpPr>
          <p:spPr bwMode="auto">
            <a:xfrm>
              <a:off x="4899" y="2422"/>
              <a:ext cx="126"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20" name="Oval 24"/>
            <p:cNvSpPr>
              <a:spLocks noChangeArrowheads="1"/>
            </p:cNvSpPr>
            <p:nvPr/>
          </p:nvSpPr>
          <p:spPr bwMode="auto">
            <a:xfrm>
              <a:off x="5079" y="2422"/>
              <a:ext cx="126"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21" name="Oval 25"/>
            <p:cNvSpPr>
              <a:spLocks noChangeArrowheads="1"/>
            </p:cNvSpPr>
            <p:nvPr/>
          </p:nvSpPr>
          <p:spPr bwMode="auto">
            <a:xfrm>
              <a:off x="5258" y="2422"/>
              <a:ext cx="126"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22" name="Oval 26"/>
            <p:cNvSpPr>
              <a:spLocks noChangeArrowheads="1"/>
            </p:cNvSpPr>
            <p:nvPr/>
          </p:nvSpPr>
          <p:spPr bwMode="auto">
            <a:xfrm>
              <a:off x="4720" y="2600"/>
              <a:ext cx="128"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23" name="Oval 27"/>
            <p:cNvSpPr>
              <a:spLocks noChangeArrowheads="1"/>
            </p:cNvSpPr>
            <p:nvPr/>
          </p:nvSpPr>
          <p:spPr bwMode="auto">
            <a:xfrm>
              <a:off x="4899" y="2600"/>
              <a:ext cx="126"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24" name="Oval 28"/>
            <p:cNvSpPr>
              <a:spLocks noChangeArrowheads="1"/>
            </p:cNvSpPr>
            <p:nvPr/>
          </p:nvSpPr>
          <p:spPr bwMode="auto">
            <a:xfrm>
              <a:off x="5079" y="2600"/>
              <a:ext cx="126"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25" name="Oval 29"/>
            <p:cNvSpPr>
              <a:spLocks noChangeArrowheads="1"/>
            </p:cNvSpPr>
            <p:nvPr/>
          </p:nvSpPr>
          <p:spPr bwMode="auto">
            <a:xfrm>
              <a:off x="5258" y="2600"/>
              <a:ext cx="126"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26" name="Oval 30"/>
            <p:cNvSpPr>
              <a:spLocks noChangeArrowheads="1"/>
            </p:cNvSpPr>
            <p:nvPr/>
          </p:nvSpPr>
          <p:spPr bwMode="auto">
            <a:xfrm>
              <a:off x="5435" y="2600"/>
              <a:ext cx="128" cy="128"/>
            </a:xfrm>
            <a:prstGeom prst="ellipse">
              <a:avLst/>
            </a:prstGeom>
            <a:solidFill>
              <a:srgbClr val="CC99FF"/>
            </a:solidFill>
            <a:ln w="9525">
              <a:noFill/>
              <a:round/>
              <a:headEnd/>
              <a:tailEnd/>
            </a:ln>
            <a:effectLst/>
          </p:spPr>
          <p:txBody>
            <a:bodyPr wrap="none" anchor="ctr"/>
            <a:lstStyle/>
            <a:p>
              <a:pPr>
                <a:defRPr/>
              </a:pPr>
              <a:endParaRPr lang="en-GB"/>
            </a:p>
          </p:txBody>
        </p:sp>
        <p:sp>
          <p:nvSpPr>
            <p:cNvPr id="4127" name="Oval 31"/>
            <p:cNvSpPr>
              <a:spLocks noChangeArrowheads="1"/>
            </p:cNvSpPr>
            <p:nvPr/>
          </p:nvSpPr>
          <p:spPr bwMode="auto">
            <a:xfrm>
              <a:off x="4720" y="2778"/>
              <a:ext cx="128" cy="128"/>
            </a:xfrm>
            <a:prstGeom prst="ellipse">
              <a:avLst/>
            </a:prstGeom>
            <a:solidFill>
              <a:srgbClr val="339966"/>
            </a:solidFill>
            <a:ln w="9525">
              <a:noFill/>
              <a:round/>
              <a:headEnd/>
              <a:tailEnd/>
            </a:ln>
            <a:effectLst/>
          </p:spPr>
          <p:txBody>
            <a:bodyPr wrap="none" anchor="ctr"/>
            <a:lstStyle/>
            <a:p>
              <a:pPr>
                <a:defRPr/>
              </a:pPr>
              <a:endParaRPr lang="en-GB"/>
            </a:p>
          </p:txBody>
        </p:sp>
        <p:sp>
          <p:nvSpPr>
            <p:cNvPr id="4128" name="Oval 32"/>
            <p:cNvSpPr>
              <a:spLocks noChangeArrowheads="1"/>
            </p:cNvSpPr>
            <p:nvPr/>
          </p:nvSpPr>
          <p:spPr bwMode="auto">
            <a:xfrm>
              <a:off x="4899" y="2778"/>
              <a:ext cx="126"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29" name="Oval 33"/>
            <p:cNvSpPr>
              <a:spLocks noChangeArrowheads="1"/>
            </p:cNvSpPr>
            <p:nvPr/>
          </p:nvSpPr>
          <p:spPr bwMode="auto">
            <a:xfrm>
              <a:off x="5079" y="2778"/>
              <a:ext cx="126"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30" name="Oval 34"/>
            <p:cNvSpPr>
              <a:spLocks noChangeArrowheads="1"/>
            </p:cNvSpPr>
            <p:nvPr/>
          </p:nvSpPr>
          <p:spPr bwMode="auto">
            <a:xfrm>
              <a:off x="5258" y="2778"/>
              <a:ext cx="126" cy="128"/>
            </a:xfrm>
            <a:prstGeom prst="ellipse">
              <a:avLst/>
            </a:prstGeom>
            <a:solidFill>
              <a:srgbClr val="CC99FF"/>
            </a:solidFill>
            <a:ln w="9525">
              <a:noFill/>
              <a:round/>
              <a:headEnd/>
              <a:tailEnd/>
            </a:ln>
            <a:effectLst/>
          </p:spPr>
          <p:txBody>
            <a:bodyPr wrap="none" anchor="ctr"/>
            <a:lstStyle/>
            <a:p>
              <a:pPr>
                <a:defRPr/>
              </a:pPr>
              <a:endParaRPr lang="en-GB"/>
            </a:p>
          </p:txBody>
        </p:sp>
        <p:sp>
          <p:nvSpPr>
            <p:cNvPr id="4131" name="Oval 35"/>
            <p:cNvSpPr>
              <a:spLocks noChangeArrowheads="1"/>
            </p:cNvSpPr>
            <p:nvPr/>
          </p:nvSpPr>
          <p:spPr bwMode="auto">
            <a:xfrm>
              <a:off x="4720" y="2958"/>
              <a:ext cx="128"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32" name="Oval 36"/>
            <p:cNvSpPr>
              <a:spLocks noChangeArrowheads="1"/>
            </p:cNvSpPr>
            <p:nvPr/>
          </p:nvSpPr>
          <p:spPr bwMode="auto">
            <a:xfrm>
              <a:off x="4899" y="2958"/>
              <a:ext cx="126" cy="128"/>
            </a:xfrm>
            <a:prstGeom prst="ellipse">
              <a:avLst/>
            </a:prstGeom>
            <a:solidFill>
              <a:srgbClr val="99CC91"/>
            </a:solidFill>
            <a:ln w="9525">
              <a:noFill/>
              <a:round/>
              <a:headEnd/>
              <a:tailEnd/>
            </a:ln>
            <a:effectLst/>
          </p:spPr>
          <p:txBody>
            <a:bodyPr wrap="none" anchor="ctr"/>
            <a:lstStyle/>
            <a:p>
              <a:pPr>
                <a:defRPr/>
              </a:pPr>
              <a:endParaRPr lang="en-GB"/>
            </a:p>
          </p:txBody>
        </p:sp>
        <p:sp>
          <p:nvSpPr>
            <p:cNvPr id="4133" name="Oval 37"/>
            <p:cNvSpPr>
              <a:spLocks noChangeArrowheads="1"/>
            </p:cNvSpPr>
            <p:nvPr/>
          </p:nvSpPr>
          <p:spPr bwMode="auto">
            <a:xfrm>
              <a:off x="5079" y="2958"/>
              <a:ext cx="126" cy="128"/>
            </a:xfrm>
            <a:prstGeom prst="ellipse">
              <a:avLst/>
            </a:prstGeom>
            <a:solidFill>
              <a:srgbClr val="CC99FF"/>
            </a:solidFill>
            <a:ln w="9525">
              <a:noFill/>
              <a:round/>
              <a:headEnd/>
              <a:tailEnd/>
            </a:ln>
            <a:effectLst/>
          </p:spPr>
          <p:txBody>
            <a:bodyPr wrap="none" anchor="ctr"/>
            <a:lstStyle/>
            <a:p>
              <a:pPr>
                <a:defRPr/>
              </a:pPr>
              <a:endParaRPr lang="en-GB"/>
            </a:p>
          </p:txBody>
        </p:sp>
        <p:sp>
          <p:nvSpPr>
            <p:cNvPr id="4134" name="Oval 38"/>
            <p:cNvSpPr>
              <a:spLocks noChangeArrowheads="1"/>
            </p:cNvSpPr>
            <p:nvPr/>
          </p:nvSpPr>
          <p:spPr bwMode="auto">
            <a:xfrm>
              <a:off x="5258" y="2958"/>
              <a:ext cx="126" cy="128"/>
            </a:xfrm>
            <a:prstGeom prst="ellipse">
              <a:avLst/>
            </a:prstGeom>
            <a:solidFill>
              <a:srgbClr val="CC99FF"/>
            </a:solidFill>
            <a:ln w="9525">
              <a:noFill/>
              <a:round/>
              <a:headEnd/>
              <a:tailEnd/>
            </a:ln>
            <a:effectLst/>
          </p:spPr>
          <p:txBody>
            <a:bodyPr wrap="none" anchor="ctr"/>
            <a:lstStyle/>
            <a:p>
              <a:pPr>
                <a:defRPr/>
              </a:pPr>
              <a:endParaRPr lang="en-GB"/>
            </a:p>
          </p:txBody>
        </p:sp>
        <p:sp>
          <p:nvSpPr>
            <p:cNvPr id="4135" name="Oval 39"/>
            <p:cNvSpPr>
              <a:spLocks noChangeArrowheads="1"/>
            </p:cNvSpPr>
            <p:nvPr/>
          </p:nvSpPr>
          <p:spPr bwMode="auto">
            <a:xfrm>
              <a:off x="4899" y="3136"/>
              <a:ext cx="126" cy="128"/>
            </a:xfrm>
            <a:prstGeom prst="ellipse">
              <a:avLst/>
            </a:prstGeom>
            <a:solidFill>
              <a:srgbClr val="CC99FF"/>
            </a:solidFill>
            <a:ln w="9525">
              <a:noFill/>
              <a:round/>
              <a:headEnd/>
              <a:tailEnd/>
            </a:ln>
            <a:effectLst/>
          </p:spPr>
          <p:txBody>
            <a:bodyPr wrap="none" anchor="ctr"/>
            <a:lstStyle/>
            <a:p>
              <a:pPr>
                <a:defRPr/>
              </a:pPr>
              <a:endParaRPr lang="en-GB"/>
            </a:p>
          </p:txBody>
        </p:sp>
        <p:sp>
          <p:nvSpPr>
            <p:cNvPr id="4136" name="Oval 40"/>
            <p:cNvSpPr>
              <a:spLocks noChangeArrowheads="1"/>
            </p:cNvSpPr>
            <p:nvPr/>
          </p:nvSpPr>
          <p:spPr bwMode="auto">
            <a:xfrm>
              <a:off x="5258" y="3136"/>
              <a:ext cx="126" cy="128"/>
            </a:xfrm>
            <a:prstGeom prst="ellipse">
              <a:avLst/>
            </a:prstGeom>
            <a:solidFill>
              <a:srgbClr val="CC99FF"/>
            </a:solidFill>
            <a:ln w="9525">
              <a:noFill/>
              <a:round/>
              <a:headEnd/>
              <a:tailEnd/>
            </a:ln>
            <a:effectLst/>
          </p:spPr>
          <p:txBody>
            <a:bodyPr wrap="none" anchor="ctr"/>
            <a:lstStyle/>
            <a:p>
              <a:pPr>
                <a:defRPr/>
              </a:pPr>
              <a:endParaRPr lang="en-GB"/>
            </a:p>
          </p:txBody>
        </p:sp>
      </p:grpSp>
    </p:spTree>
  </p:cSld>
  <p:clrMap bg1="lt1" tx1="dk1" bg2="lt2" tx2="dk2" accent1="accent1" accent2="accent2" accent3="accent3" accent4="accent4" accent5="accent5" accent6="accent6" hlink="hlink" folHlink="folHlink"/>
  <p:sldLayoutIdLst>
    <p:sldLayoutId id="2147483804"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ts val="600"/>
        </a:spcBef>
        <a:spcAft>
          <a:spcPct val="0"/>
        </a:spcAft>
        <a:buClr>
          <a:schemeClr val="tx2"/>
        </a:buClr>
        <a:buSzPct val="70000"/>
        <a:buFont typeface="Wingdings" pitchFamily="2" charset="2"/>
        <a:buChar char="l"/>
        <a:defRPr sz="2800" b="1">
          <a:solidFill>
            <a:schemeClr val="tx1"/>
          </a:solidFill>
          <a:latin typeface="+mn-lt"/>
          <a:ea typeface="+mn-ea"/>
          <a:cs typeface="+mn-cs"/>
        </a:defRPr>
      </a:lvl1pPr>
      <a:lvl2pPr marL="692150" indent="-347663" algn="l" rtl="0" eaLnBrk="0" fontAlgn="base" hangingPunct="0">
        <a:spcBef>
          <a:spcPts val="600"/>
        </a:spcBef>
        <a:spcAft>
          <a:spcPct val="0"/>
        </a:spcAft>
        <a:buClr>
          <a:srgbClr val="339966"/>
        </a:buClr>
        <a:buSzPct val="70000"/>
        <a:buFont typeface="Wingdings" pitchFamily="2" charset="2"/>
        <a:buChar char="l"/>
        <a:defRPr sz="2400" b="1">
          <a:solidFill>
            <a:schemeClr val="tx1"/>
          </a:solidFill>
          <a:latin typeface="+mn-lt"/>
        </a:defRPr>
      </a:lvl2pPr>
      <a:lvl3pPr marL="987425" indent="-293688" algn="l" rtl="0" eaLnBrk="0" fontAlgn="base" hangingPunct="0">
        <a:spcBef>
          <a:spcPts val="600"/>
        </a:spcBef>
        <a:spcAft>
          <a:spcPct val="0"/>
        </a:spcAft>
        <a:buClr>
          <a:srgbClr val="8A00C0"/>
        </a:buClr>
        <a:buSzPct val="70000"/>
        <a:buFont typeface="Wingdings" pitchFamily="2" charset="2"/>
        <a:buChar char="l"/>
        <a:defRPr sz="2000" b="1">
          <a:solidFill>
            <a:schemeClr val="tx1"/>
          </a:solidFill>
          <a:latin typeface="+mn-lt"/>
        </a:defRPr>
      </a:lvl3pPr>
      <a:lvl4pPr marL="1281113" indent="-292100" algn="l" rtl="0" eaLnBrk="0" fontAlgn="base" hangingPunct="0">
        <a:spcBef>
          <a:spcPts val="600"/>
        </a:spcBef>
        <a:spcAft>
          <a:spcPct val="0"/>
        </a:spcAft>
        <a:buClr>
          <a:srgbClr val="A0C6A0"/>
        </a:buClr>
        <a:buSzPct val="75000"/>
        <a:buFont typeface="Wingdings" pitchFamily="2" charset="2"/>
        <a:buChar char="§"/>
        <a:defRPr sz="1800" b="1">
          <a:solidFill>
            <a:schemeClr val="tx1"/>
          </a:solidFill>
          <a:latin typeface="+mn-lt"/>
        </a:defRPr>
      </a:lvl4pPr>
      <a:lvl5pPr marL="1598613" indent="-315913" algn="l" rtl="0" eaLnBrk="0" fontAlgn="base" hangingPunct="0">
        <a:spcBef>
          <a:spcPts val="600"/>
        </a:spcBef>
        <a:spcAft>
          <a:spcPct val="0"/>
        </a:spcAft>
        <a:buClr>
          <a:srgbClr val="CC99FF"/>
        </a:buClr>
        <a:buSzPct val="80000"/>
        <a:buFont typeface="Wingdings" pitchFamily="2" charset="2"/>
        <a:buChar char="§"/>
        <a:defRPr sz="1800" b="1">
          <a:solidFill>
            <a:schemeClr val="tx1"/>
          </a:solidFill>
          <a:latin typeface="+mn-lt"/>
        </a:defRPr>
      </a:lvl5pPr>
      <a:lvl6pPr marL="2055813" indent="-315913" algn="l" rtl="0" fontAlgn="base">
        <a:spcBef>
          <a:spcPct val="20000"/>
        </a:spcBef>
        <a:spcAft>
          <a:spcPct val="0"/>
        </a:spcAft>
        <a:buClr>
          <a:srgbClr val="CC99FF"/>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rgbClr val="CC99FF"/>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rgbClr val="CC99FF"/>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rgbClr val="CC99FF"/>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188913"/>
            <a:ext cx="8713788" cy="935037"/>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3315" name="Text Box 3"/>
          <p:cNvSpPr txBox="1">
            <a:spLocks noChangeArrowheads="1"/>
          </p:cNvSpPr>
          <p:nvPr/>
        </p:nvSpPr>
        <p:spPr bwMode="auto">
          <a:xfrm>
            <a:off x="684213" y="5805488"/>
            <a:ext cx="7775575" cy="457200"/>
          </a:xfrm>
          <a:prstGeom prst="rect">
            <a:avLst/>
          </a:prstGeom>
          <a:noFill/>
          <a:ln w="9525">
            <a:noFill/>
            <a:miter lim="800000"/>
            <a:headEnd/>
            <a:tailEnd/>
          </a:ln>
          <a:effectLst/>
        </p:spPr>
        <p:txBody>
          <a:bodyPr>
            <a:spAutoFit/>
          </a:bodyPr>
          <a:lstStyle/>
          <a:p>
            <a:pPr algn="ctr" eaLnBrk="0" fontAlgn="auto" hangingPunct="0">
              <a:spcBef>
                <a:spcPct val="50000"/>
              </a:spcBef>
              <a:spcAft>
                <a:spcPts val="0"/>
              </a:spcAft>
              <a:defRPr/>
            </a:pPr>
            <a:endParaRPr lang="en-US" sz="2400" dirty="0">
              <a:solidFill>
                <a:srgbClr val="000000"/>
              </a:solidFill>
              <a:latin typeface="Arial"/>
            </a:endParaRPr>
          </a:p>
        </p:txBody>
      </p:sp>
      <p:sp>
        <p:nvSpPr>
          <p:cNvPr id="13317" name="Rectangle 5"/>
          <p:cNvSpPr>
            <a:spLocks noGrp="1" noChangeArrowheads="1"/>
          </p:cNvSpPr>
          <p:nvPr>
            <p:ph type="body" idx="1"/>
          </p:nvPr>
        </p:nvSpPr>
        <p:spPr bwMode="auto">
          <a:xfrm>
            <a:off x="358775" y="1196975"/>
            <a:ext cx="8605838" cy="46704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Oval 4">
            <a:hlinkClick r:id="rId2" action="ppaction://hlinkpres?slideindex=1&amp;slidetitle="/>
          </p:cNvPr>
          <p:cNvSpPr>
            <a:spLocks noChangeArrowheads="1"/>
          </p:cNvSpPr>
          <p:nvPr/>
        </p:nvSpPr>
        <p:spPr bwMode="auto">
          <a:xfrm>
            <a:off x="8072438" y="5786438"/>
            <a:ext cx="1071562" cy="1071562"/>
          </a:xfrm>
          <a:prstGeom prst="ellipse">
            <a:avLst/>
          </a:prstGeom>
          <a:solidFill>
            <a:srgbClr val="33CC33"/>
          </a:solidFill>
          <a:ln w="12700">
            <a:noFill/>
            <a:round/>
            <a:headEnd type="none" w="sm" len="sm"/>
            <a:tailEnd type="none" w="sm" len="sm"/>
          </a:ln>
        </p:spPr>
        <p:txBody>
          <a:bodyPr wrap="none" anchor="ctr"/>
          <a:lstStyle/>
          <a:p>
            <a:pPr algn="ctr" eaLnBrk="0" fontAlgn="auto" hangingPunct="0">
              <a:spcBef>
                <a:spcPts val="0"/>
              </a:spcBef>
              <a:spcAft>
                <a:spcPts val="0"/>
              </a:spcAft>
              <a:defRPr/>
            </a:pPr>
            <a:endParaRPr lang="en-US" sz="1800" dirty="0">
              <a:solidFill>
                <a:srgbClr val="000000"/>
              </a:solidFill>
              <a:latin typeface="Comic Sans MS" pitchFamily="66" charset="0"/>
            </a:endParaRPr>
          </a:p>
        </p:txBody>
      </p:sp>
      <p:sp>
        <p:nvSpPr>
          <p:cNvPr id="7" name="Oval 5"/>
          <p:cNvSpPr>
            <a:spLocks noChangeArrowheads="1"/>
          </p:cNvSpPr>
          <p:nvPr/>
        </p:nvSpPr>
        <p:spPr bwMode="auto">
          <a:xfrm>
            <a:off x="8156575" y="5872163"/>
            <a:ext cx="895350" cy="901700"/>
          </a:xfrm>
          <a:prstGeom prst="ellipse">
            <a:avLst/>
          </a:prstGeom>
          <a:solidFill>
            <a:schemeClr val="accent2"/>
          </a:solidFill>
          <a:ln w="12700">
            <a:noFill/>
            <a:round/>
            <a:headEnd type="none" w="sm" len="sm"/>
            <a:tailEnd type="none" w="sm" len="sm"/>
          </a:ln>
        </p:spPr>
        <p:txBody>
          <a:bodyPr wrap="none" anchor="ctr"/>
          <a:lstStyle/>
          <a:p>
            <a:pPr algn="ctr" eaLnBrk="0" fontAlgn="auto" hangingPunct="0">
              <a:spcBef>
                <a:spcPts val="0"/>
              </a:spcBef>
              <a:spcAft>
                <a:spcPts val="0"/>
              </a:spcAft>
              <a:defRPr/>
            </a:pPr>
            <a:endParaRPr lang="en-US" sz="1800" b="1" dirty="0">
              <a:solidFill>
                <a:srgbClr val="000000"/>
              </a:solidFill>
              <a:latin typeface="Comic Sans MS" pitchFamily="66" charset="0"/>
            </a:endParaRPr>
          </a:p>
        </p:txBody>
      </p:sp>
      <p:sp>
        <p:nvSpPr>
          <p:cNvPr id="8" name="Oval 6">
            <a:hlinkClick r:id="" action="ppaction://hlinkshowjump?jump=previousslide"/>
          </p:cNvPr>
          <p:cNvSpPr>
            <a:spLocks noChangeArrowheads="1"/>
          </p:cNvSpPr>
          <p:nvPr/>
        </p:nvSpPr>
        <p:spPr bwMode="auto">
          <a:xfrm>
            <a:off x="8243888" y="5959475"/>
            <a:ext cx="728662" cy="730250"/>
          </a:xfrm>
          <a:prstGeom prst="ellipse">
            <a:avLst/>
          </a:prstGeom>
          <a:gradFill rotWithShape="0">
            <a:gsLst>
              <a:gs pos="0">
                <a:srgbClr val="47B2B2"/>
              </a:gs>
              <a:gs pos="100000">
                <a:srgbClr val="66FFFF"/>
              </a:gs>
            </a:gsLst>
            <a:path path="shape">
              <a:fillToRect l="50000" t="50000" r="50000" b="50000"/>
            </a:path>
          </a:gradFill>
          <a:ln w="9525">
            <a:noFill/>
            <a:round/>
            <a:headEnd/>
            <a:tailEnd/>
          </a:ln>
        </p:spPr>
        <p:txBody>
          <a:bodyPr wrap="none" anchor="ctr"/>
          <a:lstStyle/>
          <a:p>
            <a:pPr algn="ctr" eaLnBrk="0" fontAlgn="auto" hangingPunct="0">
              <a:spcBef>
                <a:spcPts val="0"/>
              </a:spcBef>
              <a:spcAft>
                <a:spcPts val="0"/>
              </a:spcAft>
              <a:defRPr/>
            </a:pPr>
            <a:endParaRPr lang="en-US" sz="1800" dirty="0">
              <a:solidFill>
                <a:srgbClr val="000000"/>
              </a:solidFill>
              <a:latin typeface="Comic Sans MS" pitchFamily="66" charset="0"/>
            </a:endParaRPr>
          </a:p>
        </p:txBody>
      </p:sp>
      <p:sp>
        <p:nvSpPr>
          <p:cNvPr id="9" name="Oval 7"/>
          <p:cNvSpPr>
            <a:spLocks noChangeArrowheads="1"/>
          </p:cNvSpPr>
          <p:nvPr/>
        </p:nvSpPr>
        <p:spPr bwMode="auto">
          <a:xfrm>
            <a:off x="8332788" y="6049963"/>
            <a:ext cx="568325" cy="577850"/>
          </a:xfrm>
          <a:prstGeom prst="ellipse">
            <a:avLst/>
          </a:prstGeom>
          <a:solidFill>
            <a:srgbClr val="FF99FF"/>
          </a:solidFill>
          <a:ln w="50800">
            <a:noFill/>
            <a:round/>
            <a:headEnd/>
            <a:tailEnd/>
          </a:ln>
        </p:spPr>
        <p:txBody>
          <a:bodyPr wrap="none" anchor="ctr"/>
          <a:lstStyle/>
          <a:p>
            <a:pPr algn="ctr" eaLnBrk="0" fontAlgn="auto" hangingPunct="0">
              <a:spcBef>
                <a:spcPts val="0"/>
              </a:spcBef>
              <a:spcAft>
                <a:spcPts val="0"/>
              </a:spcAft>
              <a:defRPr/>
            </a:pPr>
            <a:endParaRPr lang="en-US" sz="1800" dirty="0">
              <a:solidFill>
                <a:srgbClr val="000000"/>
              </a:solidFill>
              <a:latin typeface="Comic Sans MS" pitchFamily="66" charset="0"/>
            </a:endParaRPr>
          </a:p>
        </p:txBody>
      </p:sp>
      <p:sp>
        <p:nvSpPr>
          <p:cNvPr id="10" name="Oval 8"/>
          <p:cNvSpPr>
            <a:spLocks noChangeArrowheads="1"/>
          </p:cNvSpPr>
          <p:nvPr/>
        </p:nvSpPr>
        <p:spPr bwMode="auto">
          <a:xfrm>
            <a:off x="8421688" y="6138863"/>
            <a:ext cx="403225" cy="411162"/>
          </a:xfrm>
          <a:prstGeom prst="ellipse">
            <a:avLst/>
          </a:prstGeom>
          <a:solidFill>
            <a:srgbClr val="FF3300"/>
          </a:solidFill>
          <a:ln w="50800">
            <a:noFill/>
            <a:round/>
            <a:headEnd/>
            <a:tailEnd/>
          </a:ln>
        </p:spPr>
        <p:txBody>
          <a:bodyPr wrap="none" anchor="ctr"/>
          <a:lstStyle/>
          <a:p>
            <a:pPr algn="ctr" eaLnBrk="0" fontAlgn="auto" hangingPunct="0">
              <a:spcBef>
                <a:spcPts val="0"/>
              </a:spcBef>
              <a:spcAft>
                <a:spcPts val="0"/>
              </a:spcAft>
              <a:defRPr/>
            </a:pPr>
            <a:endParaRPr lang="en-US" sz="1800" dirty="0">
              <a:solidFill>
                <a:srgbClr val="000000"/>
              </a:solidFill>
              <a:latin typeface="Comic Sans MS" pitchFamily="66" charset="0"/>
            </a:endParaRPr>
          </a:p>
        </p:txBody>
      </p:sp>
      <p:sp>
        <p:nvSpPr>
          <p:cNvPr id="11" name="Oval 9"/>
          <p:cNvSpPr>
            <a:spLocks noChangeArrowheads="1"/>
          </p:cNvSpPr>
          <p:nvPr/>
        </p:nvSpPr>
        <p:spPr bwMode="auto">
          <a:xfrm>
            <a:off x="8505825" y="6221413"/>
            <a:ext cx="231775" cy="230187"/>
          </a:xfrm>
          <a:prstGeom prst="ellipse">
            <a:avLst/>
          </a:prstGeom>
          <a:solidFill>
            <a:srgbClr val="FFFF66"/>
          </a:solidFill>
          <a:ln w="50800">
            <a:noFill/>
            <a:round/>
            <a:headEnd/>
            <a:tailEnd/>
          </a:ln>
        </p:spPr>
        <p:txBody>
          <a:bodyPr wrap="none" lIns="92075" tIns="46038" rIns="92075" bIns="46038" anchor="ctr"/>
          <a:lstStyle/>
          <a:p>
            <a:pPr algn="ctr" eaLnBrk="0" fontAlgn="auto" hangingPunct="0">
              <a:spcBef>
                <a:spcPts val="0"/>
              </a:spcBef>
              <a:spcAft>
                <a:spcPts val="0"/>
              </a:spcAft>
              <a:defRPr/>
            </a:pPr>
            <a:endParaRPr lang="en-US" sz="2800" b="1" dirty="0">
              <a:solidFill>
                <a:srgbClr val="000000"/>
              </a:solidFill>
              <a:latin typeface="Comic Sans MS" pitchFamily="66" charset="0"/>
            </a:endParaRPr>
          </a:p>
        </p:txBody>
      </p:sp>
      <p:sp>
        <p:nvSpPr>
          <p:cNvPr id="12" name="TextBox 11"/>
          <p:cNvSpPr txBox="1"/>
          <p:nvPr/>
        </p:nvSpPr>
        <p:spPr>
          <a:xfrm>
            <a:off x="3500438" y="6550025"/>
            <a:ext cx="2643187" cy="307975"/>
          </a:xfrm>
          <a:prstGeom prst="rect">
            <a:avLst/>
          </a:prstGeom>
          <a:noFill/>
        </p:spPr>
        <p:txBody>
          <a:bodyPr>
            <a:spAutoFit/>
          </a:bodyPr>
          <a:lstStyle/>
          <a:p>
            <a:pPr fontAlgn="auto">
              <a:spcBef>
                <a:spcPts val="0"/>
              </a:spcBef>
              <a:spcAft>
                <a:spcPts val="0"/>
              </a:spcAft>
              <a:defRPr/>
            </a:pPr>
            <a:r>
              <a:rPr lang="en-GB" sz="1400" b="1" dirty="0">
                <a:solidFill>
                  <a:srgbClr val="FF0000"/>
                </a:solidFill>
                <a:latin typeface="Arial Rounded MT Bold"/>
              </a:rPr>
              <a:t>www.phil-race.co.uk</a:t>
            </a:r>
          </a:p>
        </p:txBody>
      </p:sp>
      <p:sp>
        <p:nvSpPr>
          <p:cNvPr id="13" name="AutoShape 38">
            <a:hlinkClick r:id="rId2" action="ppaction://hlinkpres?slideindex=1&amp;slidetitle=" highlightClick="1"/>
          </p:cNvPr>
          <p:cNvSpPr>
            <a:spLocks noChangeArrowheads="1"/>
          </p:cNvSpPr>
          <p:nvPr/>
        </p:nvSpPr>
        <p:spPr bwMode="auto">
          <a:xfrm>
            <a:off x="685800" y="609600"/>
            <a:ext cx="1042988" cy="1042988"/>
          </a:xfrm>
          <a:prstGeom prst="actionButtonBlank">
            <a:avLst/>
          </a:prstGeom>
          <a:noFill/>
          <a:ln w="12700">
            <a:noFill/>
            <a:miter lim="800000"/>
            <a:headEnd type="none" w="sm" len="sm"/>
            <a:tailEnd type="none" w="sm" len="sm"/>
          </a:ln>
          <a:effectLst/>
        </p:spPr>
        <p:txBody>
          <a:bodyPr wrap="none" anchor="ctr"/>
          <a:lstStyle/>
          <a:p>
            <a:pPr fontAlgn="auto">
              <a:spcBef>
                <a:spcPts val="0"/>
              </a:spcBef>
              <a:spcAft>
                <a:spcPts val="0"/>
              </a:spcAft>
              <a:defRPr/>
            </a:pPr>
            <a:endParaRPr lang="en-GB" sz="1800" dirty="0">
              <a:solidFill>
                <a:srgbClr val="000000"/>
              </a:solidFill>
              <a:latin typeface="Arial"/>
            </a:endParaRPr>
          </a:p>
        </p:txBody>
      </p:sp>
      <p:sp>
        <p:nvSpPr>
          <p:cNvPr id="14" name="AutoShape 39">
            <a:hlinkClick r:id="rId2" action="ppaction://hlinkpres?slideindex=1&amp;slidetitle=" highlightClick="1"/>
          </p:cNvPr>
          <p:cNvSpPr>
            <a:spLocks noChangeArrowheads="1"/>
          </p:cNvSpPr>
          <p:nvPr/>
        </p:nvSpPr>
        <p:spPr bwMode="auto">
          <a:xfrm>
            <a:off x="8001000" y="5715000"/>
            <a:ext cx="1042988" cy="1042988"/>
          </a:xfrm>
          <a:prstGeom prst="actionButtonBlank">
            <a:avLst/>
          </a:prstGeom>
          <a:noFill/>
          <a:ln w="12700">
            <a:noFill/>
            <a:miter lim="800000"/>
            <a:headEnd type="none" w="sm" len="sm"/>
            <a:tailEnd type="none" w="sm" len="sm"/>
          </a:ln>
          <a:effectLst/>
        </p:spPr>
        <p:txBody>
          <a:bodyPr wrap="none" anchor="ctr"/>
          <a:lstStyle/>
          <a:p>
            <a:pPr fontAlgn="auto">
              <a:spcBef>
                <a:spcPts val="0"/>
              </a:spcBef>
              <a:spcAft>
                <a:spcPts val="0"/>
              </a:spcAft>
              <a:defRPr/>
            </a:pPr>
            <a:endParaRPr lang="en-GB" sz="1800" dirty="0">
              <a:solidFill>
                <a:srgbClr val="000000"/>
              </a:solidFill>
              <a:latin typeface="Arial"/>
            </a:endParaRPr>
          </a:p>
        </p:txBody>
      </p:sp>
      <p:sp>
        <p:nvSpPr>
          <p:cNvPr id="15" name="AutoShape 40">
            <a:hlinkClick r:id="rId2" action="ppaction://hlinkpres?slideindex=1&amp;slidetitle=" highlightClick="1"/>
          </p:cNvPr>
          <p:cNvSpPr>
            <a:spLocks noChangeArrowheads="1"/>
          </p:cNvSpPr>
          <p:nvPr/>
        </p:nvSpPr>
        <p:spPr bwMode="auto">
          <a:xfrm>
            <a:off x="8101013" y="0"/>
            <a:ext cx="1042987" cy="1042988"/>
          </a:xfrm>
          <a:prstGeom prst="actionButtonBlank">
            <a:avLst/>
          </a:prstGeom>
          <a:noFill/>
          <a:ln w="12700">
            <a:noFill/>
            <a:miter lim="800000"/>
            <a:headEnd type="none" w="sm" len="sm"/>
            <a:tailEnd type="none" w="sm" len="sm"/>
          </a:ln>
          <a:effectLst/>
        </p:spPr>
        <p:txBody>
          <a:bodyPr wrap="none" anchor="ctr"/>
          <a:lstStyle/>
          <a:p>
            <a:pPr fontAlgn="auto">
              <a:spcBef>
                <a:spcPts val="0"/>
              </a:spcBef>
              <a:spcAft>
                <a:spcPts val="0"/>
              </a:spcAft>
              <a:defRPr/>
            </a:pPr>
            <a:endParaRPr lang="en-GB" sz="1800" dirty="0">
              <a:solidFill>
                <a:srgbClr val="000000"/>
              </a:solidFill>
              <a:latin typeface="Arial"/>
            </a:endParaRPr>
          </a:p>
        </p:txBody>
      </p:sp>
      <p:sp>
        <p:nvSpPr>
          <p:cNvPr id="16" name="AutoShape 41">
            <a:hlinkClick r:id="rId2" action="ppaction://hlinkpres?slideindex=1&amp;slidetitle=" highlightClick="1"/>
          </p:cNvPr>
          <p:cNvSpPr>
            <a:spLocks noChangeArrowheads="1"/>
          </p:cNvSpPr>
          <p:nvPr/>
        </p:nvSpPr>
        <p:spPr bwMode="auto">
          <a:xfrm>
            <a:off x="8101013" y="5815013"/>
            <a:ext cx="1042987" cy="1042987"/>
          </a:xfrm>
          <a:prstGeom prst="actionButtonBlank">
            <a:avLst/>
          </a:prstGeom>
          <a:noFill/>
          <a:ln w="12700">
            <a:noFill/>
            <a:miter lim="800000"/>
            <a:headEnd type="none" w="sm" len="sm"/>
            <a:tailEnd type="none" w="sm" len="sm"/>
          </a:ln>
          <a:effectLst/>
        </p:spPr>
        <p:txBody>
          <a:bodyPr wrap="none" anchor="ctr"/>
          <a:lstStyle/>
          <a:p>
            <a:pPr fontAlgn="auto">
              <a:spcBef>
                <a:spcPts val="0"/>
              </a:spcBef>
              <a:spcAft>
                <a:spcPts val="0"/>
              </a:spcAft>
              <a:defRPr/>
            </a:pPr>
            <a:endParaRPr lang="en-GB" sz="1800" dirty="0">
              <a:solidFill>
                <a:srgbClr val="000000"/>
              </a:solidFill>
              <a:latin typeface="Arial"/>
            </a:endParaRPr>
          </a:p>
        </p:txBody>
      </p:sp>
    </p:spTree>
  </p:cSld>
  <p:clrMap bg1="lt1" tx1="dk1" bg2="lt2" tx2="dk2" accent1="accent1" accent2="accent2" accent3="accent3" accent4="accent4" accent5="accent5" accent6="accent6" hlink="hlink" folHlink="folHlink"/>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uild="p">
        <p:tmplLst>
          <p:tmpl lvl="1">
            <p:tnLst>
              <p:par>
                <p:cTn presetID="1" presetClass="entr" presetSubtype="0" fill="hold" nodeType="clickEffect">
                  <p:stCondLst>
                    <p:cond delay="0"/>
                  </p:stCondLst>
                  <p:childTnLst>
                    <p:set>
                      <p:cBhvr>
                        <p:cTn dur="1" fill="hold">
                          <p:stCondLst>
                            <p:cond delay="0"/>
                          </p:stCondLst>
                        </p:cTn>
                        <p:tgtEl>
                          <p:spTgt spid="13317"/>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3317"/>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3317"/>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3317"/>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3317"/>
                        </p:tgtEl>
                        <p:attrNameLst>
                          <p:attrName>style.visibility</p:attrName>
                        </p:attrNameLst>
                      </p:cBhvr>
                      <p:to>
                        <p:strVal val="visible"/>
                      </p:to>
                    </p:set>
                  </p:childTnLst>
                </p:cTn>
              </p:par>
            </p:tnLst>
          </p:tmpl>
        </p:tmplLst>
      </p:bldP>
    </p:bldLst>
  </p:timing>
  <p:hf sldNum="0" hdr="0" ftr="0"/>
  <p:txStyles>
    <p:titleStyle>
      <a:lvl1pPr algn="ctr" rtl="0" eaLnBrk="1" fontAlgn="base" hangingPunct="1">
        <a:lnSpc>
          <a:spcPct val="85000"/>
        </a:lnSpc>
        <a:spcBef>
          <a:spcPct val="0"/>
        </a:spcBef>
        <a:spcAft>
          <a:spcPct val="0"/>
        </a:spcAft>
        <a:defRPr sz="4400" b="1">
          <a:solidFill>
            <a:srgbClr val="FF0000"/>
          </a:solidFill>
          <a:latin typeface="+mj-lt"/>
          <a:ea typeface="+mj-ea"/>
          <a:cs typeface="+mj-cs"/>
        </a:defRPr>
      </a:lvl1pPr>
      <a:lvl2pPr algn="ctr" rtl="0" eaLnBrk="1" fontAlgn="base" hangingPunct="1">
        <a:lnSpc>
          <a:spcPct val="85000"/>
        </a:lnSpc>
        <a:spcBef>
          <a:spcPct val="0"/>
        </a:spcBef>
        <a:spcAft>
          <a:spcPct val="0"/>
        </a:spcAft>
        <a:defRPr sz="4000">
          <a:solidFill>
            <a:srgbClr val="008000"/>
          </a:solidFill>
          <a:latin typeface="Arial Rounded MT Bold" pitchFamily="34" charset="0"/>
        </a:defRPr>
      </a:lvl2pPr>
      <a:lvl3pPr algn="ctr" rtl="0" eaLnBrk="1" fontAlgn="base" hangingPunct="1">
        <a:lnSpc>
          <a:spcPct val="85000"/>
        </a:lnSpc>
        <a:spcBef>
          <a:spcPct val="0"/>
        </a:spcBef>
        <a:spcAft>
          <a:spcPct val="0"/>
        </a:spcAft>
        <a:defRPr sz="4000">
          <a:solidFill>
            <a:srgbClr val="008000"/>
          </a:solidFill>
          <a:latin typeface="Arial Rounded MT Bold" pitchFamily="34" charset="0"/>
        </a:defRPr>
      </a:lvl3pPr>
      <a:lvl4pPr algn="ctr" rtl="0" eaLnBrk="1" fontAlgn="base" hangingPunct="1">
        <a:lnSpc>
          <a:spcPct val="85000"/>
        </a:lnSpc>
        <a:spcBef>
          <a:spcPct val="0"/>
        </a:spcBef>
        <a:spcAft>
          <a:spcPct val="0"/>
        </a:spcAft>
        <a:defRPr sz="4000">
          <a:solidFill>
            <a:srgbClr val="008000"/>
          </a:solidFill>
          <a:latin typeface="Arial Rounded MT Bold" pitchFamily="34" charset="0"/>
        </a:defRPr>
      </a:lvl4pPr>
      <a:lvl5pPr algn="ctr" rtl="0" eaLnBrk="1" fontAlgn="base" hangingPunct="1">
        <a:lnSpc>
          <a:spcPct val="85000"/>
        </a:lnSpc>
        <a:spcBef>
          <a:spcPct val="0"/>
        </a:spcBef>
        <a:spcAft>
          <a:spcPct val="0"/>
        </a:spcAft>
        <a:defRPr sz="4000">
          <a:solidFill>
            <a:srgbClr val="008000"/>
          </a:solidFill>
          <a:latin typeface="Arial Rounded MT Bold" pitchFamily="34" charset="0"/>
        </a:defRPr>
      </a:lvl5pPr>
      <a:lvl6pPr marL="457200" algn="ctr" rtl="0" eaLnBrk="1" fontAlgn="base" hangingPunct="1">
        <a:lnSpc>
          <a:spcPct val="85000"/>
        </a:lnSpc>
        <a:spcBef>
          <a:spcPct val="0"/>
        </a:spcBef>
        <a:spcAft>
          <a:spcPct val="0"/>
        </a:spcAft>
        <a:defRPr sz="4000">
          <a:solidFill>
            <a:srgbClr val="008000"/>
          </a:solidFill>
          <a:latin typeface="Arial Rounded MT Bold" pitchFamily="34" charset="0"/>
        </a:defRPr>
      </a:lvl6pPr>
      <a:lvl7pPr marL="914400" algn="ctr" rtl="0" eaLnBrk="1" fontAlgn="base" hangingPunct="1">
        <a:lnSpc>
          <a:spcPct val="85000"/>
        </a:lnSpc>
        <a:spcBef>
          <a:spcPct val="0"/>
        </a:spcBef>
        <a:spcAft>
          <a:spcPct val="0"/>
        </a:spcAft>
        <a:defRPr sz="4000">
          <a:solidFill>
            <a:srgbClr val="008000"/>
          </a:solidFill>
          <a:latin typeface="Arial Rounded MT Bold" pitchFamily="34" charset="0"/>
        </a:defRPr>
      </a:lvl7pPr>
      <a:lvl8pPr marL="1371600" algn="ctr" rtl="0" eaLnBrk="1" fontAlgn="base" hangingPunct="1">
        <a:lnSpc>
          <a:spcPct val="85000"/>
        </a:lnSpc>
        <a:spcBef>
          <a:spcPct val="0"/>
        </a:spcBef>
        <a:spcAft>
          <a:spcPct val="0"/>
        </a:spcAft>
        <a:defRPr sz="4000">
          <a:solidFill>
            <a:srgbClr val="008000"/>
          </a:solidFill>
          <a:latin typeface="Arial Rounded MT Bold" pitchFamily="34" charset="0"/>
        </a:defRPr>
      </a:lvl8pPr>
      <a:lvl9pPr marL="1828800" algn="ctr" rtl="0" eaLnBrk="1" fontAlgn="base" hangingPunct="1">
        <a:lnSpc>
          <a:spcPct val="85000"/>
        </a:lnSpc>
        <a:spcBef>
          <a:spcPct val="0"/>
        </a:spcBef>
        <a:spcAft>
          <a:spcPct val="0"/>
        </a:spcAft>
        <a:defRPr sz="4000">
          <a:solidFill>
            <a:srgbClr val="008000"/>
          </a:solidFill>
          <a:latin typeface="Arial Rounded MT Bold" pitchFamily="34" charset="0"/>
        </a:defRPr>
      </a:lvl9pPr>
    </p:titleStyle>
    <p:bodyStyle>
      <a:lvl1pPr marL="533400" indent="-533400" algn="l" rtl="0" eaLnBrk="1" fontAlgn="base" hangingPunct="1">
        <a:lnSpc>
          <a:spcPct val="90000"/>
        </a:lnSpc>
        <a:spcBef>
          <a:spcPct val="35000"/>
        </a:spcBef>
        <a:spcAft>
          <a:spcPct val="0"/>
        </a:spcAft>
        <a:buClr>
          <a:srgbClr val="009900"/>
        </a:buClr>
        <a:buFont typeface="Wingdings" pitchFamily="2" charset="2"/>
        <a:buChar char="v"/>
        <a:defRPr sz="3200" b="1">
          <a:solidFill>
            <a:srgbClr val="660066"/>
          </a:solidFill>
          <a:latin typeface="+mn-lt"/>
          <a:ea typeface="+mn-ea"/>
          <a:cs typeface="+mn-cs"/>
        </a:defRPr>
      </a:lvl1pPr>
      <a:lvl2pPr marL="998538" indent="-285750" algn="l" rtl="0" eaLnBrk="1" fontAlgn="base" hangingPunct="1">
        <a:lnSpc>
          <a:spcPct val="90000"/>
        </a:lnSpc>
        <a:spcBef>
          <a:spcPct val="35000"/>
        </a:spcBef>
        <a:spcAft>
          <a:spcPct val="0"/>
        </a:spcAft>
        <a:buClr>
          <a:srgbClr val="009900"/>
        </a:buClr>
        <a:buFont typeface="Wingdings" pitchFamily="2" charset="2"/>
        <a:buChar char="v"/>
        <a:defRPr sz="2800" b="1">
          <a:solidFill>
            <a:srgbClr val="660066"/>
          </a:solidFill>
          <a:latin typeface="+mn-lt"/>
        </a:defRPr>
      </a:lvl2pPr>
      <a:lvl3pPr marL="1406525" indent="-228600" algn="l" rtl="0" eaLnBrk="1" fontAlgn="base" hangingPunct="1">
        <a:lnSpc>
          <a:spcPct val="90000"/>
        </a:lnSpc>
        <a:spcBef>
          <a:spcPct val="35000"/>
        </a:spcBef>
        <a:spcAft>
          <a:spcPct val="0"/>
        </a:spcAft>
        <a:buClr>
          <a:srgbClr val="009900"/>
        </a:buClr>
        <a:buFont typeface="Wingdings" pitchFamily="2" charset="2"/>
        <a:buChar char="v"/>
        <a:defRPr sz="2400" b="1">
          <a:solidFill>
            <a:srgbClr val="660066"/>
          </a:solidFill>
          <a:latin typeface="+mn-lt"/>
        </a:defRPr>
      </a:lvl3pPr>
      <a:lvl4pPr marL="1814513" indent="-228600" algn="l" rtl="0" eaLnBrk="1" fontAlgn="base" hangingPunct="1">
        <a:lnSpc>
          <a:spcPct val="90000"/>
        </a:lnSpc>
        <a:spcBef>
          <a:spcPct val="35000"/>
        </a:spcBef>
        <a:spcAft>
          <a:spcPct val="0"/>
        </a:spcAft>
        <a:buClr>
          <a:srgbClr val="009900"/>
        </a:buClr>
        <a:buFont typeface="Wingdings" pitchFamily="2" charset="2"/>
        <a:buChar char="v"/>
        <a:defRPr sz="2000" b="1">
          <a:solidFill>
            <a:srgbClr val="660066"/>
          </a:solidFill>
          <a:latin typeface="+mn-lt"/>
        </a:defRPr>
      </a:lvl4pPr>
      <a:lvl5pPr marL="2222500" indent="-228600" algn="l" rtl="0" eaLnBrk="1" fontAlgn="base" hangingPunct="1">
        <a:lnSpc>
          <a:spcPct val="90000"/>
        </a:lnSpc>
        <a:spcBef>
          <a:spcPct val="35000"/>
        </a:spcBef>
        <a:spcAft>
          <a:spcPct val="0"/>
        </a:spcAft>
        <a:buClr>
          <a:srgbClr val="009900"/>
        </a:buClr>
        <a:buFont typeface="Wingdings" pitchFamily="2" charset="2"/>
        <a:buChar char="v"/>
        <a:defRPr sz="2000" b="1">
          <a:solidFill>
            <a:srgbClr val="660066"/>
          </a:solidFill>
          <a:latin typeface="+mn-lt"/>
        </a:defRPr>
      </a:lvl5pPr>
      <a:lvl6pPr marL="2679700" indent="-228600" algn="l" rtl="0" eaLnBrk="1" fontAlgn="base" hangingPunct="1">
        <a:lnSpc>
          <a:spcPct val="90000"/>
        </a:lnSpc>
        <a:spcBef>
          <a:spcPct val="35000"/>
        </a:spcBef>
        <a:spcAft>
          <a:spcPct val="0"/>
        </a:spcAft>
        <a:buClr>
          <a:srgbClr val="009900"/>
        </a:buClr>
        <a:buFont typeface="Wingdings" pitchFamily="2" charset="2"/>
        <a:buChar char="v"/>
        <a:defRPr sz="2000" b="1">
          <a:solidFill>
            <a:srgbClr val="660066"/>
          </a:solidFill>
          <a:latin typeface="+mn-lt"/>
        </a:defRPr>
      </a:lvl6pPr>
      <a:lvl7pPr marL="3136900" indent="-228600" algn="l" rtl="0" eaLnBrk="1" fontAlgn="base" hangingPunct="1">
        <a:lnSpc>
          <a:spcPct val="90000"/>
        </a:lnSpc>
        <a:spcBef>
          <a:spcPct val="35000"/>
        </a:spcBef>
        <a:spcAft>
          <a:spcPct val="0"/>
        </a:spcAft>
        <a:buClr>
          <a:srgbClr val="009900"/>
        </a:buClr>
        <a:buFont typeface="Wingdings" pitchFamily="2" charset="2"/>
        <a:buChar char="v"/>
        <a:defRPr sz="2000" b="1">
          <a:solidFill>
            <a:srgbClr val="660066"/>
          </a:solidFill>
          <a:latin typeface="+mn-lt"/>
        </a:defRPr>
      </a:lvl7pPr>
      <a:lvl8pPr marL="3594100" indent="-228600" algn="l" rtl="0" eaLnBrk="1" fontAlgn="base" hangingPunct="1">
        <a:lnSpc>
          <a:spcPct val="90000"/>
        </a:lnSpc>
        <a:spcBef>
          <a:spcPct val="35000"/>
        </a:spcBef>
        <a:spcAft>
          <a:spcPct val="0"/>
        </a:spcAft>
        <a:buClr>
          <a:srgbClr val="009900"/>
        </a:buClr>
        <a:buFont typeface="Wingdings" pitchFamily="2" charset="2"/>
        <a:buChar char="v"/>
        <a:defRPr sz="2000" b="1">
          <a:solidFill>
            <a:srgbClr val="660066"/>
          </a:solidFill>
          <a:latin typeface="+mn-lt"/>
        </a:defRPr>
      </a:lvl8pPr>
      <a:lvl9pPr marL="4051300" indent="-228600" algn="l" rtl="0" eaLnBrk="1" fontAlgn="base" hangingPunct="1">
        <a:lnSpc>
          <a:spcPct val="90000"/>
        </a:lnSpc>
        <a:spcBef>
          <a:spcPct val="35000"/>
        </a:spcBef>
        <a:spcAft>
          <a:spcPct val="0"/>
        </a:spcAft>
        <a:buClr>
          <a:srgbClr val="009900"/>
        </a:buClr>
        <a:buFont typeface="Wingdings" pitchFamily="2" charset="2"/>
        <a:buChar char="v"/>
        <a:defRPr sz="2000" b="1">
          <a:solidFill>
            <a:srgbClr val="66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ADDB06-DF7A-43A3-BE00-4084C6E64B15}" type="datetime1">
              <a:rPr lang="en-GB" smtClean="0"/>
              <a:t>01/06/2020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9182DA-28D1-43F3-B7DA-07663D2C73A9}" type="slidenum">
              <a:rPr lang="en-GB" smtClean="0"/>
              <a:t>‹#›</a:t>
            </a:fld>
            <a:endParaRPr lang="en-GB"/>
          </a:p>
        </p:txBody>
      </p:sp>
    </p:spTree>
    <p:extLst>
      <p:ext uri="{BB962C8B-B14F-4D97-AF65-F5344CB8AC3E}">
        <p14:creationId xmlns:p14="http://schemas.microsoft.com/office/powerpoint/2010/main" val="2487478422"/>
      </p:ext>
    </p:extLst>
  </p:cSld>
  <p:clrMap bg1="lt1" tx1="dk1" bg2="lt2" tx2="dk2" accent1="accent1" accent2="accent2" accent3="accent3" accent4="accent4" accent5="accent5" accent6="accent6" hlink="hlink" folHlink="folHlink"/>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png"/><Relationship Id="rId5" Type="http://schemas.openxmlformats.org/officeDocument/2006/relationships/hyperlink" Target="about:blank"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hyperlink" Target="about:blank"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23528" y="260350"/>
            <a:ext cx="7056784" cy="2520950"/>
          </a:xfrm>
          <a:noFill/>
        </p:spPr>
        <p:txBody>
          <a:bodyPr anchor="ctr"/>
          <a:lstStyle/>
          <a:p>
            <a:pPr algn="ctr"/>
            <a:r>
              <a:rPr lang="en-GB" sz="4000" dirty="0"/>
              <a:t>Building Bridges to the Future: Assessment which Promotes Learning post coronavirus</a:t>
            </a:r>
          </a:p>
        </p:txBody>
      </p:sp>
      <p:sp>
        <p:nvSpPr>
          <p:cNvPr id="3075" name="Rectangle 3"/>
          <p:cNvSpPr>
            <a:spLocks noGrp="1" noChangeArrowheads="1"/>
          </p:cNvSpPr>
          <p:nvPr>
            <p:ph type="subTitle" idx="1"/>
          </p:nvPr>
        </p:nvSpPr>
        <p:spPr>
          <a:xfrm>
            <a:off x="0" y="2928934"/>
            <a:ext cx="7380312" cy="3429004"/>
          </a:xfrm>
        </p:spPr>
        <p:txBody>
          <a:bodyPr/>
          <a:lstStyle/>
          <a:p>
            <a:pPr algn="ctr" eaLnBrk="1" hangingPunct="1">
              <a:defRPr/>
            </a:pPr>
            <a:r>
              <a:rPr lang="en-GB" sz="2800" dirty="0">
                <a:solidFill>
                  <a:schemeClr val="tx2">
                    <a:lumMod val="60000"/>
                    <a:lumOff val="40000"/>
                  </a:schemeClr>
                </a:solidFill>
              </a:rPr>
              <a:t>Edge Hill University June 2020</a:t>
            </a:r>
          </a:p>
          <a:p>
            <a:pPr algn="ctr" eaLnBrk="1" hangingPunct="1">
              <a:defRPr/>
            </a:pPr>
            <a:r>
              <a:rPr lang="en-GB" sz="2400" b="1" dirty="0"/>
              <a:t>Sally Brown @</a:t>
            </a:r>
            <a:r>
              <a:rPr lang="en-GB" sz="2400" b="1" dirty="0" err="1"/>
              <a:t>ProfSallyBrown</a:t>
            </a:r>
            <a:endParaRPr lang="en-GB" sz="2400" b="1" dirty="0"/>
          </a:p>
          <a:p>
            <a:pPr algn="ctr" eaLnBrk="1" hangingPunct="1">
              <a:defRPr/>
            </a:pPr>
            <a:r>
              <a:rPr lang="en-GB" sz="2400" dirty="0">
                <a:hlinkClick r:id="rId5"/>
              </a:rPr>
              <a:t>sally@sally-brown.net</a:t>
            </a:r>
            <a:endParaRPr lang="en-GB" sz="2400" dirty="0"/>
          </a:p>
          <a:p>
            <a:pPr algn="ctr" eaLnBrk="1" hangingPunct="1">
              <a:defRPr/>
            </a:pPr>
            <a:r>
              <a:rPr lang="en-GB" sz="2400" dirty="0"/>
              <a:t>a</a:t>
            </a:r>
            <a:r>
              <a:rPr lang="en-GB" sz="2400" b="1" dirty="0"/>
              <a:t>nd Kay Sambell, Edinburgh Napier University</a:t>
            </a:r>
          </a:p>
          <a:p>
            <a:pPr algn="ctr" eaLnBrk="1" hangingPunct="1">
              <a:defRPr/>
            </a:pPr>
            <a:r>
              <a:rPr lang="en-GB" sz="2400" dirty="0">
                <a:hlinkClick r:id="rId5"/>
              </a:rPr>
              <a:t>k.sambell@napier.ac.uk</a:t>
            </a:r>
            <a:r>
              <a:rPr lang="en-GB" sz="2400" dirty="0"/>
              <a:t> @</a:t>
            </a:r>
            <a:r>
              <a:rPr lang="en-GB" sz="2400" dirty="0" err="1"/>
              <a:t>kay_sambell</a:t>
            </a:r>
            <a:endParaRPr lang="en-GB" sz="2400" b="1" dirty="0"/>
          </a:p>
        </p:txBody>
      </p:sp>
      <p:sp>
        <p:nvSpPr>
          <p:cNvPr id="3076" name="Rectangle 5"/>
          <p:cNvSpPr>
            <a:spLocks noChangeArrowheads="1"/>
          </p:cNvSpPr>
          <p:nvPr/>
        </p:nvSpPr>
        <p:spPr bwMode="auto">
          <a:xfrm>
            <a:off x="4000496" y="3214686"/>
            <a:ext cx="184150" cy="565150"/>
          </a:xfrm>
          <a:prstGeom prst="rect">
            <a:avLst/>
          </a:prstGeom>
          <a:noFill/>
          <a:ln w="9525">
            <a:noFill/>
            <a:miter lim="800000"/>
            <a:headEnd/>
            <a:tailEnd/>
          </a:ln>
        </p:spPr>
        <p:txBody>
          <a:bodyPr wrap="none" anchor="ctr">
            <a:spAutoFit/>
          </a:bodyPr>
          <a:lstStyle/>
          <a:p>
            <a:endParaRPr lang="en-US" dirty="0"/>
          </a:p>
        </p:txBody>
      </p:sp>
      <p:pic>
        <p:nvPicPr>
          <p:cNvPr id="4" name="Audio 3">
            <a:hlinkClick r:id="" action="ppaction://media"/>
            <a:extLst>
              <a:ext uri="{FF2B5EF4-FFF2-40B4-BE49-F238E27FC236}">
                <a16:creationId xmlns:a16="http://schemas.microsoft.com/office/drawing/2014/main" id="{0A65DD2D-D622-47D9-AA35-9209C5FB7D6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1590492444"/>
      </p:ext>
    </p:extLst>
  </p:cSld>
  <p:clrMapOvr>
    <a:masterClrMapping/>
  </p:clrMapOvr>
  <mc:AlternateContent xmlns:mc="http://schemas.openxmlformats.org/markup-compatibility/2006" xmlns:p14="http://schemas.microsoft.com/office/powerpoint/2010/main">
    <mc:Choice Requires="p14">
      <p:transition spd="slow" p14:dur="2000" advTm="70218"/>
    </mc:Choice>
    <mc:Fallback xmlns="">
      <p:transition spd="slow" advTm="702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20318-DD39-4DD9-9ACB-12FFF8053F83}"/>
              </a:ext>
            </a:extLst>
          </p:cNvPr>
          <p:cNvSpPr>
            <a:spLocks noGrp="1"/>
          </p:cNvSpPr>
          <p:nvPr>
            <p:ph type="title"/>
          </p:nvPr>
        </p:nvSpPr>
        <p:spPr/>
        <p:txBody>
          <a:bodyPr/>
          <a:lstStyle/>
          <a:p>
            <a:r>
              <a:rPr lang="en-GB" dirty="0"/>
              <a:t>So what should future assessment be like, building on current work?</a:t>
            </a:r>
          </a:p>
        </p:txBody>
      </p:sp>
      <p:sp>
        <p:nvSpPr>
          <p:cNvPr id="3" name="Content Placeholder 2">
            <a:extLst>
              <a:ext uri="{FF2B5EF4-FFF2-40B4-BE49-F238E27FC236}">
                <a16:creationId xmlns:a16="http://schemas.microsoft.com/office/drawing/2014/main" id="{CAD9C79A-88A2-4924-A8B1-CB6F36919670}"/>
              </a:ext>
            </a:extLst>
          </p:cNvPr>
          <p:cNvSpPr>
            <a:spLocks noGrp="1"/>
          </p:cNvSpPr>
          <p:nvPr>
            <p:ph idx="1"/>
          </p:nvPr>
        </p:nvSpPr>
        <p:spPr>
          <a:xfrm>
            <a:off x="251520" y="1412875"/>
            <a:ext cx="8640960" cy="4789488"/>
          </a:xfrm>
        </p:spPr>
        <p:txBody>
          <a:bodyPr/>
          <a:lstStyle/>
          <a:p>
            <a:pPr lvl="0"/>
            <a:r>
              <a:rPr lang="en-US" sz="2000" dirty="0"/>
              <a:t>Old-style traditional exams should be used more </a:t>
            </a:r>
            <a:r>
              <a:rPr lang="en-US" sz="2000" dirty="0">
                <a:solidFill>
                  <a:srgbClr val="7030A0"/>
                </a:solidFill>
              </a:rPr>
              <a:t>rarely, </a:t>
            </a:r>
            <a:r>
              <a:rPr lang="en-US" sz="2000" dirty="0"/>
              <a:t>recognising that they have limited value as authentic assessment methodologies. A case will need to be made as to why these are used, rather than relying on them as the default methodology</a:t>
            </a:r>
            <a:endParaRPr lang="en-GB" sz="2000" dirty="0"/>
          </a:p>
          <a:p>
            <a:pPr lvl="0"/>
            <a:r>
              <a:rPr lang="en-US" sz="2000" dirty="0"/>
              <a:t>As part of techniques to r</a:t>
            </a:r>
            <a:r>
              <a:rPr lang="en-US" sz="2000" dirty="0">
                <a:solidFill>
                  <a:srgbClr val="7030A0"/>
                </a:solidFill>
              </a:rPr>
              <a:t>isk-assess and design for future crisis planning,</a:t>
            </a:r>
            <a:r>
              <a:rPr lang="en-US" sz="2000" dirty="0"/>
              <a:t> where these types of exams are used, questions will need to be designed in future that can be used in different scenarios, face-to-face on site, remotely managed or virtually.</a:t>
            </a:r>
            <a:endParaRPr lang="en-GB" sz="2000" dirty="0"/>
          </a:p>
          <a:p>
            <a:pPr lvl="0"/>
            <a:r>
              <a:rPr lang="en-US" sz="2000" dirty="0">
                <a:solidFill>
                  <a:srgbClr val="7030A0"/>
                </a:solidFill>
              </a:rPr>
              <a:t>The language of assessment questions </a:t>
            </a:r>
            <a:r>
              <a:rPr lang="en-US" sz="2000" dirty="0"/>
              <a:t>should be radically reviewed to focus less on recollection and </a:t>
            </a:r>
            <a:r>
              <a:rPr lang="en-US" sz="2000" dirty="0" err="1"/>
              <a:t>memorisation</a:t>
            </a:r>
            <a:r>
              <a:rPr lang="en-US" sz="2000" dirty="0"/>
              <a:t> of information, and more on its usage within specific contexts: we need to consider the ‘learning outcomes’ required by each exam question to promote more explaining, reasoning, applying and arguing, and less describing and listing (Hendry 2020).</a:t>
            </a:r>
          </a:p>
          <a:p>
            <a:r>
              <a:rPr lang="en-US" sz="2000" dirty="0">
                <a:solidFill>
                  <a:srgbClr val="7030A0"/>
                </a:solidFill>
              </a:rPr>
              <a:t>Feedback, </a:t>
            </a:r>
            <a:r>
              <a:rPr lang="en-US" sz="2000" dirty="0"/>
              <a:t>especially generic collective guidance should become an integral part of new assessment processes.</a:t>
            </a:r>
            <a:endParaRPr lang="en-GB" sz="2000" dirty="0"/>
          </a:p>
          <a:p>
            <a:pPr lvl="0"/>
            <a:endParaRPr lang="en-GB" sz="2000" dirty="0"/>
          </a:p>
          <a:p>
            <a:pPr lvl="0"/>
            <a:endParaRPr lang="en-GB" dirty="0"/>
          </a:p>
        </p:txBody>
      </p:sp>
      <p:pic>
        <p:nvPicPr>
          <p:cNvPr id="4" name="Audio 3">
            <a:hlinkClick r:id="" action="ppaction://media"/>
            <a:extLst>
              <a:ext uri="{FF2B5EF4-FFF2-40B4-BE49-F238E27FC236}">
                <a16:creationId xmlns:a16="http://schemas.microsoft.com/office/drawing/2014/main" id="{755C405A-9F3E-4109-873C-41211CECF4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2361290888"/>
      </p:ext>
    </p:extLst>
  </p:cSld>
  <p:clrMapOvr>
    <a:masterClrMapping/>
  </p:clrMapOvr>
  <mc:AlternateContent xmlns:mc="http://schemas.openxmlformats.org/markup-compatibility/2006" xmlns:p14="http://schemas.microsoft.com/office/powerpoint/2010/main">
    <mc:Choice Requires="p14">
      <p:transition spd="slow" p14:dur="2000" advTm="141248"/>
    </mc:Choice>
    <mc:Fallback xmlns="">
      <p:transition spd="slow" advTm="1412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86D02-455E-4DD2-8B12-23ABD9B23940}"/>
              </a:ext>
            </a:extLst>
          </p:cNvPr>
          <p:cNvSpPr>
            <a:spLocks noGrp="1"/>
          </p:cNvSpPr>
          <p:nvPr>
            <p:ph type="title"/>
          </p:nvPr>
        </p:nvSpPr>
        <p:spPr>
          <a:xfrm>
            <a:off x="457200" y="122238"/>
            <a:ext cx="7543800" cy="786482"/>
          </a:xfrm>
        </p:spPr>
        <p:txBody>
          <a:bodyPr/>
          <a:lstStyle/>
          <a:p>
            <a:r>
              <a:rPr lang="en-GB" dirty="0"/>
              <a:t>Further changes</a:t>
            </a:r>
          </a:p>
        </p:txBody>
      </p:sp>
      <p:sp>
        <p:nvSpPr>
          <p:cNvPr id="3" name="Content Placeholder 2">
            <a:extLst>
              <a:ext uri="{FF2B5EF4-FFF2-40B4-BE49-F238E27FC236}">
                <a16:creationId xmlns:a16="http://schemas.microsoft.com/office/drawing/2014/main" id="{04F55B01-F835-40EF-8044-E249F91A43FF}"/>
              </a:ext>
            </a:extLst>
          </p:cNvPr>
          <p:cNvSpPr>
            <a:spLocks noGrp="1"/>
          </p:cNvSpPr>
          <p:nvPr>
            <p:ph idx="1"/>
          </p:nvPr>
        </p:nvSpPr>
        <p:spPr>
          <a:xfrm>
            <a:off x="179512" y="1196752"/>
            <a:ext cx="8640960" cy="5005611"/>
          </a:xfrm>
        </p:spPr>
        <p:txBody>
          <a:bodyPr/>
          <a:lstStyle/>
          <a:p>
            <a:pPr lvl="0"/>
            <a:r>
              <a:rPr lang="en-US" sz="2000" dirty="0"/>
              <a:t>There should be a greater reliance on </a:t>
            </a:r>
            <a:r>
              <a:rPr lang="en-US" sz="2000" dirty="0">
                <a:solidFill>
                  <a:srgbClr val="7030A0"/>
                </a:solidFill>
              </a:rPr>
              <a:t>reflection on practice </a:t>
            </a:r>
            <a:r>
              <a:rPr lang="en-US" sz="2000" dirty="0"/>
              <a:t>in examinations to ensure that students’ alignment with the work being produced is authenticated.</a:t>
            </a:r>
            <a:endParaRPr lang="en-GB" sz="2000" dirty="0"/>
          </a:p>
          <a:p>
            <a:pPr lvl="0"/>
            <a:r>
              <a:rPr lang="en-US" sz="2000" dirty="0"/>
              <a:t>Greater use should be made of </a:t>
            </a:r>
            <a:r>
              <a:rPr lang="en-US" sz="2000" dirty="0">
                <a:solidFill>
                  <a:srgbClr val="7030A0"/>
                </a:solidFill>
              </a:rPr>
              <a:t>asynchronous assessments</a:t>
            </a:r>
            <a:r>
              <a:rPr lang="en-US" sz="2000" dirty="0"/>
              <a:t>, since these are less susceptible to crisis contexts, and can cope better with students accessing exams in different time zones.</a:t>
            </a:r>
            <a:endParaRPr lang="en-GB" sz="2000" dirty="0"/>
          </a:p>
          <a:p>
            <a:pPr lvl="0"/>
            <a:r>
              <a:rPr lang="en-US" sz="2000" dirty="0"/>
              <a:t>Exam-based assessment should not result in </a:t>
            </a:r>
            <a:r>
              <a:rPr lang="en-US" sz="2000" dirty="0">
                <a:solidFill>
                  <a:srgbClr val="7030A0"/>
                </a:solidFill>
              </a:rPr>
              <a:t>‘sudden death’ </a:t>
            </a:r>
            <a:r>
              <a:rPr lang="en-US" sz="2000" dirty="0"/>
              <a:t>of students’ progress and life chances, with less reliance on performance on a single occasion.</a:t>
            </a:r>
            <a:endParaRPr lang="en-GB" sz="2000" dirty="0"/>
          </a:p>
          <a:p>
            <a:pPr lvl="0"/>
            <a:r>
              <a:rPr lang="en-US" sz="2000" dirty="0"/>
              <a:t>Off-site exam questions should have </a:t>
            </a:r>
            <a:r>
              <a:rPr lang="en-US" sz="2000" dirty="0">
                <a:solidFill>
                  <a:srgbClr val="7030A0"/>
                </a:solidFill>
              </a:rPr>
              <a:t>clear notional workloads </a:t>
            </a:r>
            <a:r>
              <a:rPr lang="en-US" sz="2000" dirty="0"/>
              <a:t>(e.g. if 24 hours are allowed, a guidance note could indicate that students are expected to spend no more that three on the task) and prescribed word counts (otherwise the workload for the markers is likely to be unmanageable).</a:t>
            </a:r>
            <a:endParaRPr lang="en-GB" sz="2000" dirty="0"/>
          </a:p>
          <a:p>
            <a:pPr lvl="0"/>
            <a:r>
              <a:rPr lang="en-US" sz="2000" dirty="0"/>
              <a:t>Replacements to exams must be </a:t>
            </a:r>
            <a:r>
              <a:rPr lang="en-US" sz="2000" dirty="0">
                <a:solidFill>
                  <a:srgbClr val="7030A0"/>
                </a:solidFill>
              </a:rPr>
              <a:t>inclusive </a:t>
            </a:r>
            <a:r>
              <a:rPr lang="en-US" sz="2000" dirty="0"/>
              <a:t>and allow for reasonable adjustments for students with special or additional needs, as indeed do current exams.</a:t>
            </a:r>
            <a:endParaRPr lang="en-GB" sz="2000" dirty="0"/>
          </a:p>
        </p:txBody>
      </p:sp>
      <p:pic>
        <p:nvPicPr>
          <p:cNvPr id="4" name="Audio 3">
            <a:hlinkClick r:id="" action="ppaction://media"/>
            <a:extLst>
              <a:ext uri="{FF2B5EF4-FFF2-40B4-BE49-F238E27FC236}">
                <a16:creationId xmlns:a16="http://schemas.microsoft.com/office/drawing/2014/main" id="{7C87360A-0300-44A2-B9F5-B4C811A157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3834464373"/>
      </p:ext>
    </p:extLst>
  </p:cSld>
  <p:clrMapOvr>
    <a:masterClrMapping/>
  </p:clrMapOvr>
  <mc:AlternateContent xmlns:mc="http://schemas.openxmlformats.org/markup-compatibility/2006" xmlns:p14="http://schemas.microsoft.com/office/powerpoint/2010/main">
    <mc:Choice Requires="p14">
      <p:transition spd="slow" p14:dur="2000" advTm="155235"/>
    </mc:Choice>
    <mc:Fallback xmlns="">
      <p:transition spd="slow" advTm="1552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823A5-C0A0-4E0F-9342-6AB1EABCEECA}"/>
              </a:ext>
            </a:extLst>
          </p:cNvPr>
          <p:cNvSpPr>
            <a:spLocks noGrp="1"/>
          </p:cNvSpPr>
          <p:nvPr>
            <p:ph type="title"/>
          </p:nvPr>
        </p:nvSpPr>
        <p:spPr/>
        <p:txBody>
          <a:bodyPr/>
          <a:lstStyle/>
          <a:p>
            <a:r>
              <a:rPr lang="en-GB" dirty="0"/>
              <a:t>Working in partnership with students to improve assessment</a:t>
            </a:r>
          </a:p>
        </p:txBody>
      </p:sp>
      <p:sp>
        <p:nvSpPr>
          <p:cNvPr id="3" name="Content Placeholder 2">
            <a:extLst>
              <a:ext uri="{FF2B5EF4-FFF2-40B4-BE49-F238E27FC236}">
                <a16:creationId xmlns:a16="http://schemas.microsoft.com/office/drawing/2014/main" id="{0EBEB65D-B76E-47FB-8CA4-8A831351B31E}"/>
              </a:ext>
            </a:extLst>
          </p:cNvPr>
          <p:cNvSpPr>
            <a:spLocks noGrp="1"/>
          </p:cNvSpPr>
          <p:nvPr>
            <p:ph idx="1"/>
          </p:nvPr>
        </p:nvSpPr>
        <p:spPr>
          <a:xfrm>
            <a:off x="468313" y="1124744"/>
            <a:ext cx="8229600" cy="5077619"/>
          </a:xfrm>
        </p:spPr>
        <p:txBody>
          <a:bodyPr/>
          <a:lstStyle/>
          <a:p>
            <a:pPr marL="0" indent="0">
              <a:buNone/>
            </a:pPr>
            <a:r>
              <a:rPr lang="en-GB" sz="2000" dirty="0"/>
              <a:t>Many of these innovative approaches can offer greater possibilities for students to contribute to the assessment design, development and quality assurance processes, which Healey </a:t>
            </a:r>
            <a:r>
              <a:rPr lang="en-GB" sz="2000" i="1" dirty="0"/>
              <a:t>et al</a:t>
            </a:r>
            <a:r>
              <a:rPr lang="en-GB" sz="2000" dirty="0"/>
              <a:t> (2016) for example consider offers significant benefit to both staff and students. Students, we suggest, can in redesigning assessment post-Covid19, potentially: </a:t>
            </a:r>
          </a:p>
          <a:p>
            <a:pPr lvl="0"/>
            <a:r>
              <a:rPr lang="en-US" sz="2000" dirty="0"/>
              <a:t>Help us </a:t>
            </a:r>
            <a:r>
              <a:rPr lang="en-US" sz="2000" dirty="0">
                <a:solidFill>
                  <a:srgbClr val="7030A0"/>
                </a:solidFill>
              </a:rPr>
              <a:t>design briefings </a:t>
            </a:r>
            <a:r>
              <a:rPr lang="en-US" sz="2000" dirty="0"/>
              <a:t>that are clear, meaningful and recognizably authentic, thereby helping to avoid excessive numbers of queries from students who don’t understand what is required.</a:t>
            </a:r>
            <a:endParaRPr lang="en-GB" sz="2000" dirty="0"/>
          </a:p>
          <a:p>
            <a:pPr lvl="0"/>
            <a:r>
              <a:rPr lang="en-US" sz="2000" dirty="0"/>
              <a:t>Advise us about </a:t>
            </a:r>
            <a:r>
              <a:rPr lang="en-US" sz="2000" dirty="0">
                <a:solidFill>
                  <a:srgbClr val="7030A0"/>
                </a:solidFill>
              </a:rPr>
              <a:t>special difficulties</a:t>
            </a:r>
            <a:r>
              <a:rPr lang="en-US" sz="2000" dirty="0"/>
              <a:t> students might have complying with requirements, that might not be obvious to the assessment designers.</a:t>
            </a:r>
            <a:endParaRPr lang="en-GB" sz="2000" dirty="0"/>
          </a:p>
          <a:p>
            <a:pPr lvl="0"/>
            <a:r>
              <a:rPr lang="en-US" sz="2000" dirty="0"/>
              <a:t>Provide feedback on formats and approaches that require </a:t>
            </a:r>
            <a:r>
              <a:rPr lang="en-US" sz="2000" dirty="0">
                <a:solidFill>
                  <a:srgbClr val="7030A0"/>
                </a:solidFill>
              </a:rPr>
              <a:t>technologies and applications </a:t>
            </a:r>
            <a:r>
              <a:rPr lang="en-US" sz="2000" dirty="0"/>
              <a:t>that students may not have at home (good broadband, exclusive use of laptops, the correct software, quiet places to work etc.).</a:t>
            </a:r>
            <a:endParaRPr lang="en-GB" sz="2000" dirty="0"/>
          </a:p>
          <a:p>
            <a:pPr lvl="0"/>
            <a:r>
              <a:rPr lang="en-US" sz="2000" dirty="0"/>
              <a:t>Advise on the extent that </a:t>
            </a:r>
            <a:r>
              <a:rPr lang="en-US" sz="2000" dirty="0">
                <a:solidFill>
                  <a:srgbClr val="7030A0"/>
                </a:solidFill>
              </a:rPr>
              <a:t>feedback </a:t>
            </a:r>
            <a:r>
              <a:rPr lang="en-US" sz="2000" dirty="0"/>
              <a:t>could be helpful on replacement assessments</a:t>
            </a:r>
            <a:r>
              <a:rPr lang="en-GB" sz="2000" dirty="0"/>
              <a:t>.</a:t>
            </a:r>
          </a:p>
          <a:p>
            <a:endParaRPr lang="en-GB" sz="2000" dirty="0"/>
          </a:p>
          <a:p>
            <a:endParaRPr lang="en-GB" dirty="0"/>
          </a:p>
        </p:txBody>
      </p:sp>
      <p:pic>
        <p:nvPicPr>
          <p:cNvPr id="4" name="Audio 3">
            <a:hlinkClick r:id="" action="ppaction://media"/>
            <a:extLst>
              <a:ext uri="{FF2B5EF4-FFF2-40B4-BE49-F238E27FC236}">
                <a16:creationId xmlns:a16="http://schemas.microsoft.com/office/drawing/2014/main" id="{CD6605BF-8D9E-49CC-A1DF-E7ADA10249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2511344822"/>
      </p:ext>
    </p:extLst>
  </p:cSld>
  <p:clrMapOvr>
    <a:masterClrMapping/>
  </p:clrMapOvr>
  <mc:AlternateContent xmlns:mc="http://schemas.openxmlformats.org/markup-compatibility/2006" xmlns:p14="http://schemas.microsoft.com/office/powerpoint/2010/main">
    <mc:Choice Requires="p14">
      <p:transition spd="slow" p14:dur="2000" advTm="185431"/>
    </mc:Choice>
    <mc:Fallback xmlns="">
      <p:transition spd="slow" advTm="1854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111C3-FE11-426A-8762-4A2E4BF933AD}"/>
              </a:ext>
            </a:extLst>
          </p:cNvPr>
          <p:cNvSpPr>
            <a:spLocks noGrp="1"/>
          </p:cNvSpPr>
          <p:nvPr>
            <p:ph type="title"/>
          </p:nvPr>
        </p:nvSpPr>
        <p:spPr>
          <a:xfrm>
            <a:off x="457200" y="122239"/>
            <a:ext cx="7543800" cy="930498"/>
          </a:xfrm>
        </p:spPr>
        <p:txBody>
          <a:bodyPr/>
          <a:lstStyle/>
          <a:p>
            <a:r>
              <a:rPr lang="en-GB" dirty="0"/>
              <a:t>Conclusions</a:t>
            </a:r>
          </a:p>
        </p:txBody>
      </p:sp>
      <p:sp>
        <p:nvSpPr>
          <p:cNvPr id="3" name="Content Placeholder 2">
            <a:extLst>
              <a:ext uri="{FF2B5EF4-FFF2-40B4-BE49-F238E27FC236}">
                <a16:creationId xmlns:a16="http://schemas.microsoft.com/office/drawing/2014/main" id="{5D1BF466-AE0D-4FDB-977F-815006BD73DB}"/>
              </a:ext>
            </a:extLst>
          </p:cNvPr>
          <p:cNvSpPr>
            <a:spLocks noGrp="1"/>
          </p:cNvSpPr>
          <p:nvPr>
            <p:ph idx="1"/>
          </p:nvPr>
        </p:nvSpPr>
        <p:spPr>
          <a:xfrm>
            <a:off x="251520" y="1052737"/>
            <a:ext cx="8568952" cy="5149626"/>
          </a:xfrm>
        </p:spPr>
        <p:txBody>
          <a:bodyPr/>
          <a:lstStyle/>
          <a:p>
            <a:r>
              <a:rPr lang="en-GB" sz="2000" dirty="0"/>
              <a:t>It is likely that we will see further significant churn before the situation is fully resolved. That </a:t>
            </a:r>
            <a:r>
              <a:rPr lang="en-GB" sz="2000" dirty="0">
                <a:solidFill>
                  <a:srgbClr val="7030A0"/>
                </a:solidFill>
              </a:rPr>
              <a:t>things can never be the same </a:t>
            </a:r>
            <a:r>
              <a:rPr lang="en-GB" sz="2000" dirty="0"/>
              <a:t>as formerly is unquestionable so it is more important than ever, to design assessments that minimise stress for students, boost their sense of authenticity and reduce the temptation for poor academic conduct.</a:t>
            </a:r>
          </a:p>
          <a:p>
            <a:r>
              <a:rPr lang="en-GB" sz="2000" dirty="0"/>
              <a:t>Now is a chance like never before to be </a:t>
            </a:r>
            <a:r>
              <a:rPr lang="en-GB" sz="2000" dirty="0">
                <a:solidFill>
                  <a:srgbClr val="7030A0"/>
                </a:solidFill>
              </a:rPr>
              <a:t>radical, innovative and powerful </a:t>
            </a:r>
            <a:r>
              <a:rPr lang="en-GB" sz="2000" dirty="0"/>
              <a:t>in making changes borne of these difficult times that can ultimately improve assessments in universities for all stakeholders.</a:t>
            </a:r>
          </a:p>
          <a:p>
            <a:r>
              <a:rPr lang="en-GB" sz="2000" dirty="0"/>
              <a:t>We've advocated for many years the importance of making assessment </a:t>
            </a:r>
            <a:r>
              <a:rPr lang="en-GB" sz="2000" dirty="0">
                <a:solidFill>
                  <a:srgbClr val="7030A0"/>
                </a:solidFill>
              </a:rPr>
              <a:t>truly for learning, </a:t>
            </a:r>
            <a:r>
              <a:rPr lang="en-GB" sz="2000" dirty="0"/>
              <a:t>and in making the most of the current situation to reengineer assessment for the future, we need to maintain this principle.</a:t>
            </a:r>
          </a:p>
          <a:p>
            <a:r>
              <a:rPr lang="en-GB" sz="2000" dirty="0"/>
              <a:t>We need to make them </a:t>
            </a:r>
            <a:r>
              <a:rPr lang="en-GB" sz="2000" dirty="0">
                <a:solidFill>
                  <a:srgbClr val="7030A0"/>
                </a:solidFill>
              </a:rPr>
              <a:t>manageable for staff and students</a:t>
            </a:r>
            <a:r>
              <a:rPr lang="en-GB" sz="2000" dirty="0"/>
              <a:t>, while maintaining the assurance of standards, avoiding over-assessment wherever possible</a:t>
            </a:r>
          </a:p>
          <a:p>
            <a:r>
              <a:rPr lang="en-GB" sz="2000" dirty="0"/>
              <a:t>Our thinking continues about how we could build on these ideas in the longer term, to make </a:t>
            </a:r>
            <a:r>
              <a:rPr lang="en-GB" sz="2000" dirty="0">
                <a:solidFill>
                  <a:srgbClr val="7030A0"/>
                </a:solidFill>
              </a:rPr>
              <a:t>radical and substantial reconfigurations to assessment</a:t>
            </a:r>
            <a:r>
              <a:rPr lang="en-GB" sz="2000" dirty="0"/>
              <a:t> in the future.</a:t>
            </a:r>
          </a:p>
          <a:p>
            <a:endParaRPr lang="en-GB" dirty="0"/>
          </a:p>
        </p:txBody>
      </p:sp>
      <p:pic>
        <p:nvPicPr>
          <p:cNvPr id="4" name="Audio 3">
            <a:hlinkClick r:id="" action="ppaction://media"/>
            <a:extLst>
              <a:ext uri="{FF2B5EF4-FFF2-40B4-BE49-F238E27FC236}">
                <a16:creationId xmlns:a16="http://schemas.microsoft.com/office/drawing/2014/main" id="{603370CE-2837-49BC-8266-2F07F519DE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284380331"/>
      </p:ext>
    </p:extLst>
  </p:cSld>
  <p:clrMapOvr>
    <a:masterClrMapping/>
  </p:clrMapOvr>
  <mc:AlternateContent xmlns:mc="http://schemas.openxmlformats.org/markup-compatibility/2006" xmlns:p14="http://schemas.microsoft.com/office/powerpoint/2010/main">
    <mc:Choice Requires="p14">
      <p:transition spd="slow" p14:dur="2000" advTm="141095"/>
    </mc:Choice>
    <mc:Fallback xmlns="">
      <p:transition spd="slow" advTm="1410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D82E8-D2F9-4641-8224-47356DA322BC}"/>
              </a:ext>
            </a:extLst>
          </p:cNvPr>
          <p:cNvSpPr>
            <a:spLocks noGrp="1"/>
          </p:cNvSpPr>
          <p:nvPr>
            <p:ph type="title"/>
          </p:nvPr>
        </p:nvSpPr>
        <p:spPr/>
        <p:txBody>
          <a:bodyPr/>
          <a:lstStyle/>
          <a:p>
            <a:r>
              <a:rPr lang="en-GB" dirty="0"/>
              <a:t>References and other useful reading</a:t>
            </a:r>
          </a:p>
        </p:txBody>
      </p:sp>
      <p:sp>
        <p:nvSpPr>
          <p:cNvPr id="3" name="Content Placeholder 2">
            <a:extLst>
              <a:ext uri="{FF2B5EF4-FFF2-40B4-BE49-F238E27FC236}">
                <a16:creationId xmlns:a16="http://schemas.microsoft.com/office/drawing/2014/main" id="{977DD769-AC26-4E88-9D98-C8B5E7B58900}"/>
              </a:ext>
            </a:extLst>
          </p:cNvPr>
          <p:cNvSpPr>
            <a:spLocks noGrp="1"/>
          </p:cNvSpPr>
          <p:nvPr>
            <p:ph idx="1"/>
          </p:nvPr>
        </p:nvSpPr>
        <p:spPr/>
        <p:txBody>
          <a:bodyPr/>
          <a:lstStyle/>
          <a:p>
            <a:pPr marL="360363" indent="-360363">
              <a:buNone/>
            </a:pPr>
            <a:r>
              <a:rPr lang="en-GB" sz="1400" dirty="0"/>
              <a:t>Arnold, L (2019) Unlocking the power of authentic assessment, DLTE ARISE lecture, Edinburgh Napier University Nov 27</a:t>
            </a:r>
            <a:r>
              <a:rPr lang="en-GB" sz="1400" baseline="30000" dirty="0"/>
              <a:t>th</a:t>
            </a:r>
            <a:r>
              <a:rPr lang="en-GB" sz="1400" dirty="0"/>
              <a:t>. Slides and recording available (ENU staff only) </a:t>
            </a:r>
            <a:r>
              <a:rPr lang="en-GB" sz="1400" u="sng" dirty="0">
                <a:hlinkClick r:id="rId2"/>
              </a:rPr>
              <a:t>https://staff.napier.ac.uk/services/dlte/Pages/DLTE-Past-Events-201920.aspx</a:t>
            </a:r>
            <a:r>
              <a:rPr lang="en-GB" sz="1400" dirty="0"/>
              <a:t>, or slides from </a:t>
            </a:r>
            <a:r>
              <a:rPr lang="en-GB" sz="1400" u="sng" dirty="0">
                <a:hlinkClick r:id="rId2"/>
              </a:rPr>
              <a:t>https://lydiaarnold.wordpress.com/</a:t>
            </a:r>
            <a:endParaRPr lang="en-GB" sz="1400" dirty="0"/>
          </a:p>
          <a:p>
            <a:pPr marL="360363" indent="-360363">
              <a:buNone/>
            </a:pPr>
            <a:r>
              <a:rPr lang="en-GB" sz="1400" dirty="0"/>
              <a:t>Arnold, L., Williams, T. and Thompson, K., (2009(. Advancing the Patchwork Text: The Development of Patchwork Media Approaches. </a:t>
            </a:r>
            <a:r>
              <a:rPr lang="en-GB" sz="1400" i="1" dirty="0"/>
              <a:t>International Journal of Learning</a:t>
            </a:r>
            <a:r>
              <a:rPr lang="en-GB" sz="1400" dirty="0"/>
              <a:t>, </a:t>
            </a:r>
            <a:r>
              <a:rPr lang="en-GB" sz="1400" i="1" dirty="0"/>
              <a:t>16</a:t>
            </a:r>
            <a:r>
              <a:rPr lang="en-GB" sz="1400" dirty="0"/>
              <a:t>(5).</a:t>
            </a:r>
          </a:p>
          <a:p>
            <a:pPr marL="360363" indent="-360363">
              <a:buNone/>
            </a:pPr>
            <a:r>
              <a:rPr lang="en-US" sz="1400" dirty="0"/>
              <a:t>Bjerrum Nielsen, S. (2020a) (blog) </a:t>
            </a:r>
            <a:r>
              <a:rPr lang="en-US" sz="1400" i="1" dirty="0"/>
              <a:t>’Preventing Academic Misconduct in digital exams using third-party programs</a:t>
            </a:r>
            <a:r>
              <a:rPr lang="en-US" sz="1400" dirty="0"/>
              <a:t>’ </a:t>
            </a:r>
            <a:r>
              <a:rPr lang="en-US" sz="1400" u="sng" dirty="0">
                <a:hlinkClick r:id="rId2"/>
              </a:rPr>
              <a:t>https://uniwise.co.uk/blog/preventing-academic-misconduct-in-digital-exams-using-third-party-programs</a:t>
            </a:r>
            <a:r>
              <a:rPr lang="en-US" sz="1400" dirty="0"/>
              <a:t> </a:t>
            </a:r>
            <a:r>
              <a:rPr lang="en-GB" sz="1400" dirty="0"/>
              <a:t>(accessed May 2020).</a:t>
            </a:r>
          </a:p>
          <a:p>
            <a:pPr marL="360363" indent="-360363">
              <a:buNone/>
            </a:pPr>
            <a:r>
              <a:rPr lang="da-DK" sz="1400" dirty="0"/>
              <a:t>Bjerrum Nielsen, S. et. al. </a:t>
            </a:r>
            <a:r>
              <a:rPr lang="en-US" sz="1400" dirty="0"/>
              <a:t>(2020b) (blog) </a:t>
            </a:r>
            <a:r>
              <a:rPr lang="en-US" sz="1400" i="1" dirty="0"/>
              <a:t>‘</a:t>
            </a:r>
            <a:r>
              <a:rPr lang="en-US" sz="1400" i="1" dirty="0" err="1"/>
              <a:t>WISEcon</a:t>
            </a:r>
            <a:r>
              <a:rPr lang="en-US" sz="1400" i="1" dirty="0"/>
              <a:t> 2019: Beyond the standard written exam’ </a:t>
            </a:r>
            <a:r>
              <a:rPr lang="en-US" sz="1400" u="sng" dirty="0">
                <a:hlinkClick r:id="rId2"/>
              </a:rPr>
              <a:t>https://uniwise.co.uk/blog/wisecon-2019-beyond-standard-written-exam</a:t>
            </a:r>
            <a:r>
              <a:rPr lang="en-US" sz="1400" dirty="0"/>
              <a:t> </a:t>
            </a:r>
            <a:r>
              <a:rPr lang="en-GB" sz="1400" dirty="0"/>
              <a:t>(accessed May 2020).</a:t>
            </a:r>
          </a:p>
          <a:p>
            <a:pPr marL="360363" indent="-360363">
              <a:buNone/>
            </a:pPr>
            <a:r>
              <a:rPr lang="en-GB" sz="1400" dirty="0"/>
              <a:t>Brown, S. and Race, P. ‘Using effective assessment and feedback to promote learning’ in Hunt, L. and Chalmers, D., 2020 (at press). </a:t>
            </a:r>
            <a:r>
              <a:rPr lang="en-GB" sz="1400" i="1" dirty="0"/>
              <a:t>University teaching in focus: A learning-centred approach</a:t>
            </a:r>
            <a:r>
              <a:rPr lang="en-GB" sz="1400" dirty="0"/>
              <a:t>. Routledge.</a:t>
            </a:r>
          </a:p>
          <a:p>
            <a:pPr marL="360363" indent="-360363">
              <a:buNone/>
            </a:pPr>
            <a:r>
              <a:rPr lang="en-GB" sz="1400" dirty="0"/>
              <a:t>Brown, S. and Sambell, K (2020a) ‘Contingency planning: exploring rapid alternatives to face to face assessment’ Downloadable from </a:t>
            </a:r>
            <a:r>
              <a:rPr lang="en-GB" sz="1400" u="sng" dirty="0"/>
              <a:t>https://sally-brown.net/2020/03/13/assessment-alternatives-at-a-time-of-university-closures/</a:t>
            </a:r>
            <a:r>
              <a:rPr lang="en-GB" sz="1400" dirty="0"/>
              <a:t> (accessed May 2020).</a:t>
            </a:r>
          </a:p>
          <a:p>
            <a:pPr marL="360363" indent="-360363">
              <a:buNone/>
            </a:pPr>
            <a:r>
              <a:rPr lang="en-GB" sz="1400" dirty="0"/>
              <a:t>Brown, S. and Sambell, K (2020b) Fifty tips for replacements for time-constrained, invigilated on-site exams Downloadable from </a:t>
            </a:r>
            <a:r>
              <a:rPr lang="en-GB" sz="1400" u="sng" dirty="0"/>
              <a:t>https://sally-brown.net/2020/04/02/kay-sambell-sally-brown-coronavirus-contingency-suggestions-for-replacing-on-site-exams/</a:t>
            </a:r>
            <a:r>
              <a:rPr lang="en-GB" sz="1400" dirty="0"/>
              <a:t> (accessed May 2020).</a:t>
            </a:r>
          </a:p>
          <a:p>
            <a:pPr marL="360363" indent="-360363">
              <a:buNone/>
            </a:pPr>
            <a:r>
              <a:rPr lang="en-GB" sz="1400" dirty="0"/>
              <a:t>Buckley, A. (2020) Heriot Watt University Adapting your assessments: supporting student online learning toolkit </a:t>
            </a:r>
            <a:r>
              <a:rPr lang="en-GB" sz="1400" u="sng" dirty="0">
                <a:hlinkClick r:id="rId2"/>
              </a:rPr>
              <a:t>https://lta.hw.ac.uk/sslo-assessment/</a:t>
            </a:r>
            <a:r>
              <a:rPr lang="en-GB" sz="1400" dirty="0"/>
              <a:t> (accessed May 2020).</a:t>
            </a:r>
          </a:p>
          <a:p>
            <a:endParaRPr lang="en-GB" sz="2800" dirty="0"/>
          </a:p>
        </p:txBody>
      </p:sp>
    </p:spTree>
    <p:extLst>
      <p:ext uri="{BB962C8B-B14F-4D97-AF65-F5344CB8AC3E}">
        <p14:creationId xmlns:p14="http://schemas.microsoft.com/office/powerpoint/2010/main" val="4286458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4D5F0-0E9F-4AC9-B397-6BFC9D4BCDE3}"/>
              </a:ext>
            </a:extLst>
          </p:cNvPr>
          <p:cNvSpPr>
            <a:spLocks noGrp="1"/>
          </p:cNvSpPr>
          <p:nvPr>
            <p:ph type="title"/>
          </p:nvPr>
        </p:nvSpPr>
        <p:spPr>
          <a:xfrm>
            <a:off x="457200" y="122238"/>
            <a:ext cx="7543800" cy="858490"/>
          </a:xfrm>
        </p:spPr>
        <p:txBody>
          <a:bodyPr/>
          <a:lstStyle/>
          <a:p>
            <a:r>
              <a:rPr lang="en-GB" dirty="0"/>
              <a:t>References 2</a:t>
            </a:r>
          </a:p>
        </p:txBody>
      </p:sp>
      <p:sp>
        <p:nvSpPr>
          <p:cNvPr id="3" name="Content Placeholder 2">
            <a:extLst>
              <a:ext uri="{FF2B5EF4-FFF2-40B4-BE49-F238E27FC236}">
                <a16:creationId xmlns:a16="http://schemas.microsoft.com/office/drawing/2014/main" id="{52D151E4-CE09-42DD-8C78-D6B2AD0B7EB4}"/>
              </a:ext>
            </a:extLst>
          </p:cNvPr>
          <p:cNvSpPr>
            <a:spLocks noGrp="1"/>
          </p:cNvSpPr>
          <p:nvPr>
            <p:ph idx="1"/>
          </p:nvPr>
        </p:nvSpPr>
        <p:spPr>
          <a:xfrm>
            <a:off x="468313" y="1196975"/>
            <a:ext cx="8229600" cy="5005388"/>
          </a:xfrm>
        </p:spPr>
        <p:txBody>
          <a:bodyPr/>
          <a:lstStyle/>
          <a:p>
            <a:pPr marL="360363" indent="-360363">
              <a:buNone/>
            </a:pPr>
            <a:r>
              <a:rPr lang="en-GB" sz="1400" dirty="0"/>
              <a:t>Clarke, J.L. and Boud, D., 2018. Refocusing portfolio assessment: Curating for feedback and portrayal. </a:t>
            </a:r>
            <a:r>
              <a:rPr lang="en-GB" sz="1400" i="1" dirty="0"/>
              <a:t>Innovations in education and teaching international</a:t>
            </a:r>
            <a:r>
              <a:rPr lang="en-GB" sz="1400" dirty="0"/>
              <a:t>, </a:t>
            </a:r>
            <a:r>
              <a:rPr lang="en-GB" sz="1400" i="1" dirty="0"/>
              <a:t>55</a:t>
            </a:r>
            <a:r>
              <a:rPr lang="en-GB" sz="1400" dirty="0"/>
              <a:t>(4), pp.479-486. </a:t>
            </a:r>
          </a:p>
          <a:p>
            <a:pPr marL="360363" indent="-360363">
              <a:buNone/>
            </a:pPr>
            <a:r>
              <a:rPr lang="en-GB" sz="1400" dirty="0"/>
              <a:t>D’Arcy Norma dot net (blog), March 31, 2020. ‘Online Exam Proctoring’; </a:t>
            </a:r>
            <a:r>
              <a:rPr lang="en-GB" sz="1400" u="sng" dirty="0">
                <a:hlinkClick r:id="rId2"/>
              </a:rPr>
              <a:t>https://darcynorman.net/2020/03/31/online-exam-proctoring/</a:t>
            </a:r>
            <a:r>
              <a:rPr lang="en-GB" sz="1400" dirty="0"/>
              <a:t> (accessed May 2020)</a:t>
            </a:r>
          </a:p>
          <a:p>
            <a:pPr marL="360363" indent="-360363">
              <a:buNone/>
            </a:pPr>
            <a:r>
              <a:rPr lang="en-GB" sz="1400" u="sng" dirty="0">
                <a:hlinkClick r:id="rId2"/>
              </a:rPr>
              <a:t>https://www.pebblepad.co.uk/</a:t>
            </a:r>
            <a:endParaRPr lang="en-GB" sz="1400" dirty="0"/>
          </a:p>
          <a:p>
            <a:pPr marL="360363" indent="-360363">
              <a:buNone/>
            </a:pPr>
            <a:r>
              <a:rPr lang="en-GB" sz="1400" dirty="0" err="1"/>
              <a:t>Ghandi</a:t>
            </a:r>
            <a:r>
              <a:rPr lang="en-GB" sz="1400" dirty="0"/>
              <a:t>, S (2016) Lessons from the coalface: supporting inclusivity. Lessons of an accidental inclusivist. Advance HE Equality and Diversity in L and T: . </a:t>
            </a:r>
            <a:r>
              <a:rPr lang="en-GB" sz="1400" u="sng" dirty="0">
                <a:hlinkClick r:id="rId2"/>
              </a:rPr>
              <a:t>https://s3.eu-west-2.amazonaws.com/assets.creode.advancehe-document-manager/documents/ecu/ED-in-LT-Section-B_1573211644.pdf</a:t>
            </a:r>
            <a:endParaRPr lang="en-GB" sz="1400" dirty="0"/>
          </a:p>
          <a:p>
            <a:pPr marL="360363" indent="-360363">
              <a:buNone/>
            </a:pPr>
            <a:r>
              <a:rPr lang="en-GB" sz="1400" dirty="0"/>
              <a:t>Godfrey, J., (2020). </a:t>
            </a:r>
            <a:r>
              <a:rPr lang="en-GB" sz="1400" i="1" dirty="0"/>
              <a:t>The Student Phrase Book: Vocabulary for Writing at University</a:t>
            </a:r>
            <a:r>
              <a:rPr lang="en-GB" sz="1400" dirty="0"/>
              <a:t>. Macmillan International Higher Education.</a:t>
            </a:r>
          </a:p>
          <a:p>
            <a:pPr marL="360363" indent="-360363">
              <a:buNone/>
            </a:pPr>
            <a:r>
              <a:rPr lang="en-GB" sz="1400" dirty="0"/>
              <a:t>Gordon, D. (2020) Don’t Panic: the Hitchhiker’s Guide to alternative online assessment. </a:t>
            </a:r>
            <a:r>
              <a:rPr lang="en-GB" sz="1400" u="sng" dirty="0">
                <a:hlinkClick r:id="rId2"/>
              </a:rPr>
              <a:t>http://www.damiantgordon.com/Guide.pdf</a:t>
            </a:r>
            <a:endParaRPr lang="en-GB" sz="1400" dirty="0"/>
          </a:p>
          <a:p>
            <a:pPr marL="360363" indent="-360363">
              <a:buNone/>
            </a:pPr>
            <a:r>
              <a:rPr lang="en-GB" sz="1400" dirty="0"/>
              <a:t>HEA (2012) </a:t>
            </a:r>
            <a:r>
              <a:rPr lang="en-GB" sz="1400" i="1" dirty="0"/>
              <a:t>A Marked Improvement: transforming assessment in higher education, </a:t>
            </a:r>
            <a:r>
              <a:rPr lang="en-GB" sz="1400" dirty="0"/>
              <a:t>York: Higher Education Academy. (</a:t>
            </a:r>
            <a:r>
              <a:rPr lang="en-GB" sz="1400" u="sng" dirty="0">
                <a:hlinkClick r:id="rId2"/>
              </a:rPr>
              <a:t>http://www.heacademy.ac.uk/assets/documents/assessment/A_Marked_Improvement.pdf</a:t>
            </a:r>
            <a:endParaRPr lang="en-GB" sz="1400" dirty="0"/>
          </a:p>
          <a:p>
            <a:pPr marL="360363" indent="-360363">
              <a:buNone/>
            </a:pPr>
            <a:r>
              <a:rPr lang="en-GB" sz="1400" dirty="0"/>
              <a:t>Healey, M., Flint, A. and Harrington, K., 2016. Students as partners: Reflections on a conceptual model. </a:t>
            </a:r>
            <a:r>
              <a:rPr lang="en-GB" sz="1400" i="1" dirty="0"/>
              <a:t>Teaching &amp; Learning Inquiry</a:t>
            </a:r>
            <a:r>
              <a:rPr lang="en-GB" sz="1400" dirty="0"/>
              <a:t>, </a:t>
            </a:r>
            <a:r>
              <a:rPr lang="en-GB" sz="1400" i="1" dirty="0"/>
              <a:t>4</a:t>
            </a:r>
            <a:r>
              <a:rPr lang="en-GB" sz="1400" dirty="0"/>
              <a:t>(2), pp.1-13.</a:t>
            </a:r>
          </a:p>
          <a:p>
            <a:pPr marL="360363" indent="-360363">
              <a:buNone/>
            </a:pPr>
            <a:r>
              <a:rPr lang="en-GB" sz="1400" dirty="0"/>
              <a:t>Hendry, G. (2020) Practical assessment strategies to prevent students from plagiarising </a:t>
            </a:r>
            <a:r>
              <a:rPr lang="en-GB" sz="1400" u="sng" dirty="0">
                <a:hlinkClick r:id="rId2"/>
              </a:rPr>
              <a:t>https://www.sydney.edu.au/education-portfolio/ei/news/pdfs/Practical%20assessment%20strategies%20to%20prevent%20students%20from%20plagiarising3.pdf</a:t>
            </a:r>
            <a:endParaRPr lang="en-GB" sz="1400" dirty="0"/>
          </a:p>
          <a:p>
            <a:pPr marL="360363" indent="-360363">
              <a:buNone/>
            </a:pPr>
            <a:r>
              <a:rPr lang="en-GB" sz="1400" dirty="0"/>
              <a:t>Hughes, J. and Purnell, E., 2008. Blogging for beginners? Using blogs and </a:t>
            </a:r>
            <a:r>
              <a:rPr lang="en-GB" sz="1400" dirty="0" err="1"/>
              <a:t>eportfolios</a:t>
            </a:r>
            <a:r>
              <a:rPr lang="en-GB" sz="1400" dirty="0"/>
              <a:t> in Teacher Education.</a:t>
            </a:r>
          </a:p>
          <a:p>
            <a:endParaRPr lang="en-GB" sz="2800" dirty="0"/>
          </a:p>
        </p:txBody>
      </p:sp>
    </p:spTree>
    <p:extLst>
      <p:ext uri="{BB962C8B-B14F-4D97-AF65-F5344CB8AC3E}">
        <p14:creationId xmlns:p14="http://schemas.microsoft.com/office/powerpoint/2010/main" val="3963167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38D06-CDAD-4378-A5BE-32DF5D977706}"/>
              </a:ext>
            </a:extLst>
          </p:cNvPr>
          <p:cNvSpPr>
            <a:spLocks noGrp="1"/>
          </p:cNvSpPr>
          <p:nvPr>
            <p:ph type="title"/>
          </p:nvPr>
        </p:nvSpPr>
        <p:spPr>
          <a:xfrm>
            <a:off x="457200" y="122239"/>
            <a:ext cx="7543800" cy="642465"/>
          </a:xfrm>
        </p:spPr>
        <p:txBody>
          <a:bodyPr/>
          <a:lstStyle/>
          <a:p>
            <a:r>
              <a:rPr lang="en-GB" dirty="0"/>
              <a:t>References 3</a:t>
            </a:r>
          </a:p>
        </p:txBody>
      </p:sp>
      <p:sp>
        <p:nvSpPr>
          <p:cNvPr id="3" name="Content Placeholder 2">
            <a:extLst>
              <a:ext uri="{FF2B5EF4-FFF2-40B4-BE49-F238E27FC236}">
                <a16:creationId xmlns:a16="http://schemas.microsoft.com/office/drawing/2014/main" id="{AB6F2C24-2242-48EE-B9D8-A9DE019FB7E4}"/>
              </a:ext>
            </a:extLst>
          </p:cNvPr>
          <p:cNvSpPr>
            <a:spLocks noGrp="1"/>
          </p:cNvSpPr>
          <p:nvPr>
            <p:ph idx="1"/>
          </p:nvPr>
        </p:nvSpPr>
        <p:spPr>
          <a:xfrm>
            <a:off x="468313" y="980728"/>
            <a:ext cx="8229600" cy="5221635"/>
          </a:xfrm>
        </p:spPr>
        <p:txBody>
          <a:bodyPr/>
          <a:lstStyle/>
          <a:p>
            <a:pPr marL="360363" indent="-360363">
              <a:buNone/>
            </a:pPr>
            <a:r>
              <a:rPr lang="en-GB" sz="1400" dirty="0"/>
              <a:t>Joughin, G. (2010) A short guide to oral assessment </a:t>
            </a:r>
            <a:r>
              <a:rPr lang="en-GB" sz="1400" u="sng" dirty="0">
                <a:hlinkClick r:id="rId2"/>
              </a:rPr>
              <a:t>http://eprints.leedsbeckett.ac.uk/2804/1/100317_36668_ShortGuideOralAssess1_WEB.pdf</a:t>
            </a:r>
            <a:endParaRPr lang="en-GB" sz="1400" dirty="0"/>
          </a:p>
          <a:p>
            <a:pPr marL="360363" indent="-360363">
              <a:buNone/>
            </a:pPr>
            <a:r>
              <a:rPr lang="en-GB" sz="1400" dirty="0"/>
              <a:t>JISC (2015) </a:t>
            </a:r>
            <a:r>
              <a:rPr lang="en-GB" sz="1400" u="sng" dirty="0">
                <a:hlinkClick r:id="rId2"/>
              </a:rPr>
              <a:t>https://www.jisc.ac.uk/guides/transforming-assessment-and-feedback/assessment-design</a:t>
            </a:r>
            <a:endParaRPr lang="en-GB" sz="1400" dirty="0"/>
          </a:p>
          <a:p>
            <a:pPr marL="360363" indent="-360363">
              <a:buNone/>
            </a:pPr>
            <a:r>
              <a:rPr lang="en-GB" sz="1400" u="sng" dirty="0"/>
              <a:t>Lawrence, Jenny. (2020) Designing out plagiarism for online assessment. </a:t>
            </a:r>
            <a:r>
              <a:rPr lang="en-GB" sz="1400" u="sng" dirty="0">
                <a:hlinkClick r:id="rId2"/>
              </a:rPr>
              <a:t>https://thesedablog.wordpress.com/2020/04/02/online-assessment/</a:t>
            </a:r>
            <a:r>
              <a:rPr lang="en-GB" sz="1400" u="sng" dirty="0"/>
              <a:t> (accessed May 2020).</a:t>
            </a:r>
            <a:endParaRPr lang="en-GB" sz="1400" dirty="0"/>
          </a:p>
          <a:p>
            <a:pPr marL="360363" indent="-360363">
              <a:buNone/>
            </a:pPr>
            <a:r>
              <a:rPr lang="en-GB" sz="1400" dirty="0"/>
              <a:t>Logan, D., </a:t>
            </a:r>
            <a:r>
              <a:rPr lang="en-GB" sz="1400" dirty="0" err="1"/>
              <a:t>Sotiriadou</a:t>
            </a:r>
            <a:r>
              <a:rPr lang="en-GB" sz="1400" dirty="0"/>
              <a:t>, P., Daly, A. and Guest, R., 2017, October. Interactive oral assessments: Pedagogical and policy considerations. In </a:t>
            </a:r>
            <a:r>
              <a:rPr lang="en-GB" sz="1400" i="1" dirty="0"/>
              <a:t>E-Learn: World Conference on E-Learning in Corporate, Government, Healthcare, and Higher Education</a:t>
            </a:r>
            <a:r>
              <a:rPr lang="en-GB" sz="1400" dirty="0"/>
              <a:t> (pp. 403-409). Association for the Advancement of Computing in Education (AACE).</a:t>
            </a:r>
          </a:p>
          <a:p>
            <a:pPr marL="360363" indent="-360363">
              <a:buNone/>
            </a:pPr>
            <a:r>
              <a:rPr lang="en-GB" sz="1400" dirty="0"/>
              <a:t>Orr. S. (2020) private correspondence.</a:t>
            </a:r>
          </a:p>
          <a:p>
            <a:pPr marL="360363" indent="-360363">
              <a:buNone/>
            </a:pPr>
            <a:r>
              <a:rPr lang="en-GB" sz="1400" dirty="0" err="1"/>
              <a:t>Radclyfe</a:t>
            </a:r>
            <a:r>
              <a:rPr lang="en-GB" sz="1400" dirty="0"/>
              <a:t> Thomas, N. (2012) ‘Blogging is additive’ in Increasing Student Engagement and Retention using Online Learning Activities: Wikis, Blogs and </a:t>
            </a:r>
            <a:r>
              <a:rPr lang="en-GB" sz="1400" dirty="0" err="1"/>
              <a:t>Webquests</a:t>
            </a:r>
            <a:r>
              <a:rPr lang="en-GB" sz="1400" dirty="0"/>
              <a:t> Cutting-edge Technologies in Higher Education, Volume 6A, 75107 by Emerald Group Publishing Limited.</a:t>
            </a:r>
          </a:p>
          <a:p>
            <a:pPr marL="360363" indent="-360363">
              <a:buNone/>
            </a:pPr>
            <a:r>
              <a:rPr lang="en-GB" sz="1400" dirty="0"/>
              <a:t>RSA(2020) www.thersa.org</a:t>
            </a:r>
          </a:p>
          <a:p>
            <a:pPr marL="360363" indent="-360363">
              <a:buNone/>
            </a:pPr>
            <a:r>
              <a:rPr lang="en-GB" sz="1400" dirty="0"/>
              <a:t>Sambell, K. Brown, S and Race, P (2019) Combatting Contract Cheating. DLTE Edinburgh Napier Quick Guide (#14) </a:t>
            </a:r>
            <a:r>
              <a:rPr lang="en-GB" sz="1400" u="sng" dirty="0">
                <a:hlinkClick r:id="rId2"/>
              </a:rPr>
              <a:t>https://staff.napier.ac.uk/services/dlte/Pages/QuickGuides.aspx</a:t>
            </a:r>
            <a:endParaRPr lang="en-GB" sz="1400" dirty="0"/>
          </a:p>
          <a:p>
            <a:pPr marL="360363" indent="-360363">
              <a:buNone/>
            </a:pPr>
            <a:r>
              <a:rPr lang="en-GB" sz="1400" dirty="0"/>
              <a:t>Sambell, K. and Brown, S. (2020) The changing landscape of assessment: some possible replacements for unseen, time-constrained, face-to-face invigilated exams. </a:t>
            </a:r>
            <a:r>
              <a:rPr lang="en-GB" sz="1400" dirty="0">
                <a:highlight>
                  <a:srgbClr val="FFFF00"/>
                </a:highlight>
              </a:rPr>
              <a:t>(Link to be added when posted</a:t>
            </a:r>
            <a:r>
              <a:rPr lang="en-GB" sz="1400" dirty="0"/>
              <a:t>)</a:t>
            </a:r>
          </a:p>
          <a:p>
            <a:pPr marL="360363" indent="-360363">
              <a:buNone/>
            </a:pPr>
            <a:r>
              <a:rPr lang="en-GB" sz="1400" dirty="0" err="1"/>
              <a:t>Sotiriadou</a:t>
            </a:r>
            <a:r>
              <a:rPr lang="en-GB" sz="1400" dirty="0"/>
              <a:t>, P., Logan, D., Daly, A. and Guest, R., 2019. The role of authentic assessment to preserve academic integrity and promote skill development and employability. </a:t>
            </a:r>
            <a:r>
              <a:rPr lang="en-GB" sz="1400" i="1" dirty="0"/>
              <a:t>Studies in Higher Education</a:t>
            </a:r>
            <a:r>
              <a:rPr lang="en-GB" sz="1400" dirty="0"/>
              <a:t>, pp.1-17.</a:t>
            </a:r>
          </a:p>
          <a:p>
            <a:pPr marL="360363" indent="-360363">
              <a:buNone/>
            </a:pPr>
            <a:r>
              <a:rPr lang="en-GB" sz="1400" dirty="0" err="1"/>
              <a:t>Villaroel</a:t>
            </a:r>
            <a:r>
              <a:rPr lang="en-GB" sz="1400" dirty="0"/>
              <a:t>, V., Boud, D., Bloxham, S., Bruna, D. and Bruna, C., 2020. Using principles of authentic assessment to redesign written examinations and tests. </a:t>
            </a:r>
            <a:r>
              <a:rPr lang="en-GB" sz="1400" i="1" dirty="0"/>
              <a:t>Innovations in Education and Teaching International</a:t>
            </a:r>
            <a:r>
              <a:rPr lang="en-GB" sz="1400" dirty="0"/>
              <a:t>, </a:t>
            </a:r>
            <a:r>
              <a:rPr lang="en-GB" sz="1400" i="1" dirty="0"/>
              <a:t>57</a:t>
            </a:r>
            <a:r>
              <a:rPr lang="en-GB" sz="1400" dirty="0"/>
              <a:t>(1), pp.38-49.</a:t>
            </a:r>
          </a:p>
          <a:p>
            <a:endParaRPr lang="en-GB" sz="2800" dirty="0"/>
          </a:p>
        </p:txBody>
      </p:sp>
    </p:spTree>
    <p:extLst>
      <p:ext uri="{BB962C8B-B14F-4D97-AF65-F5344CB8AC3E}">
        <p14:creationId xmlns:p14="http://schemas.microsoft.com/office/powerpoint/2010/main" val="24163012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9394E-040C-4D89-99BD-65AB264228EF}"/>
              </a:ext>
            </a:extLst>
          </p:cNvPr>
          <p:cNvSpPr>
            <a:spLocks noGrp="1"/>
          </p:cNvSpPr>
          <p:nvPr>
            <p:ph type="title"/>
          </p:nvPr>
        </p:nvSpPr>
        <p:spPr/>
        <p:txBody>
          <a:bodyPr/>
          <a:lstStyle/>
          <a:p>
            <a:r>
              <a:rPr lang="en-GB" dirty="0"/>
              <a:t>References 4</a:t>
            </a:r>
          </a:p>
        </p:txBody>
      </p:sp>
      <p:sp>
        <p:nvSpPr>
          <p:cNvPr id="3" name="Content Placeholder 2">
            <a:extLst>
              <a:ext uri="{FF2B5EF4-FFF2-40B4-BE49-F238E27FC236}">
                <a16:creationId xmlns:a16="http://schemas.microsoft.com/office/drawing/2014/main" id="{F944BDC3-06E6-4413-A57F-D4043B274A02}"/>
              </a:ext>
            </a:extLst>
          </p:cNvPr>
          <p:cNvSpPr>
            <a:spLocks noGrp="1"/>
          </p:cNvSpPr>
          <p:nvPr>
            <p:ph idx="1"/>
          </p:nvPr>
        </p:nvSpPr>
        <p:spPr/>
        <p:txBody>
          <a:bodyPr/>
          <a:lstStyle/>
          <a:p>
            <a:pPr marL="360363" indent="-360363">
              <a:buNone/>
            </a:pPr>
            <a:r>
              <a:rPr lang="en-GB" sz="1400" dirty="0"/>
              <a:t>Webster, H. and Crow, C. (2020) Newcastle University Writing Centre </a:t>
            </a:r>
            <a:br>
              <a:rPr lang="en-GB" sz="1400" dirty="0"/>
            </a:br>
            <a:r>
              <a:rPr lang="en-GB" sz="1400" u="sng" dirty="0">
                <a:hlinkClick r:id="rId2"/>
              </a:rPr>
              <a:t>https://eur02.safelinks.protection.outlook.com/?url=https%3A%2F%2Fblogs.ncl.ac.uk%2Facademicskills%2Ffiles%2F2020%2F05%2FWriting-coursework-under-time-constraints-v2.pdf&amp;amp;data=02%7C01%7CS.Brown%40leedsbeckett.ac.uk%7C0094394477944eb4031108d7f991e631%7Cd79a81124fbe417aa112cd0fb490d85c%7C0%7C0%7C637252277459343117&amp;amp;sdata=Er1Fgo8Prq0CTivK2aZbdZI7cZgLvNqlE011j40sOwI%3D&amp;amp;reserved=0</a:t>
            </a:r>
            <a:endParaRPr lang="en-GB" sz="1400" dirty="0"/>
          </a:p>
          <a:p>
            <a:pPr marL="360363" indent="-360363">
              <a:buNone/>
            </a:pPr>
            <a:r>
              <a:rPr lang="en-GB" sz="1400" dirty="0"/>
              <a:t>Webster. H. (2020) Writing Development Centre Newcastle University ‘WDC explains it all in one slide Higher Order Thinking: Critical Analysis’ </a:t>
            </a:r>
            <a:r>
              <a:rPr lang="en-GB" sz="1400" u="sng" dirty="0">
                <a:hlinkClick r:id="rId2"/>
              </a:rPr>
              <a:t>https://www.youtube.com/watch?v=dqyJVotAOdo</a:t>
            </a:r>
            <a:r>
              <a:rPr lang="en-GB" sz="1400" dirty="0"/>
              <a:t> (accessed May 2020).</a:t>
            </a:r>
          </a:p>
          <a:p>
            <a:pPr marL="360363" indent="-360363">
              <a:buNone/>
            </a:pPr>
            <a:r>
              <a:rPr lang="en-GB" sz="1400" dirty="0"/>
              <a:t>Wood, G. (11 May 2020) Preparing students for take-home and Open Book exams </a:t>
            </a:r>
            <a:r>
              <a:rPr lang="en-GB" sz="1400" u="sng" dirty="0">
                <a:hlinkClick r:id="rId2"/>
              </a:rPr>
              <a:t>https://www.garycwood.uk/</a:t>
            </a:r>
            <a:r>
              <a:rPr lang="en-GB" sz="1400" u="sng" dirty="0"/>
              <a:t> and 19</a:t>
            </a:r>
            <a:r>
              <a:rPr lang="en-GB" sz="1400" u="sng" baseline="30000" dirty="0"/>
              <a:t>th</a:t>
            </a:r>
            <a:r>
              <a:rPr lang="en-GB" sz="1400" u="sng" dirty="0"/>
              <a:t> May 2020 7 Tips for students on the day of the exam itself: </a:t>
            </a:r>
            <a:r>
              <a:rPr lang="en-GB" sz="1400" u="sng" dirty="0">
                <a:hlinkClick r:id="rId2"/>
              </a:rPr>
              <a:t>https://www.garycwood.uk/2020/05/sitting-your-take-home-and-open-book-exams.html</a:t>
            </a:r>
            <a:r>
              <a:rPr lang="en-GB" sz="1400" dirty="0"/>
              <a:t>, University of Sheffield | Department of Mechanical Engineering.</a:t>
            </a:r>
          </a:p>
          <a:p>
            <a:pPr marL="360363" indent="-360363">
              <a:buNone/>
            </a:pPr>
            <a:r>
              <a:rPr lang="en-GB" sz="1400" dirty="0"/>
              <a:t> </a:t>
            </a:r>
          </a:p>
          <a:p>
            <a:endParaRPr lang="en-GB" sz="1400" dirty="0"/>
          </a:p>
        </p:txBody>
      </p:sp>
    </p:spTree>
    <p:extLst>
      <p:ext uri="{BB962C8B-B14F-4D97-AF65-F5344CB8AC3E}">
        <p14:creationId xmlns:p14="http://schemas.microsoft.com/office/powerpoint/2010/main" val="3738646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3"/>
          <p:cNvSpPr>
            <a:spLocks noGrp="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GB" sz="2800" dirty="0"/>
              <a:t>These and other slides are available on my website at http://sally-brown.net</a:t>
            </a:r>
          </a:p>
        </p:txBody>
      </p:sp>
      <p:pic>
        <p:nvPicPr>
          <p:cNvPr id="4" name="Picture 3">
            <a:extLst>
              <a:ext uri="{FF2B5EF4-FFF2-40B4-BE49-F238E27FC236}">
                <a16:creationId xmlns:a16="http://schemas.microsoft.com/office/drawing/2014/main" id="{539E53D9-CC1C-430C-9C8A-487319676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115149" y="2141435"/>
            <a:ext cx="5253202" cy="3939901"/>
          </a:xfrm>
          <a:prstGeom prst="rect">
            <a:avLst/>
          </a:prstGeom>
        </p:spPr>
      </p:pic>
    </p:spTree>
    <p:extLst>
      <p:ext uri="{BB962C8B-B14F-4D97-AF65-F5344CB8AC3E}">
        <p14:creationId xmlns:p14="http://schemas.microsoft.com/office/powerpoint/2010/main" val="1810118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BF4ABC-EA1E-4183-BC93-2121C611906D}"/>
              </a:ext>
            </a:extLst>
          </p:cNvPr>
          <p:cNvSpPr>
            <a:spLocks noGrp="1"/>
          </p:cNvSpPr>
          <p:nvPr>
            <p:ph type="title"/>
          </p:nvPr>
        </p:nvSpPr>
        <p:spPr/>
        <p:txBody>
          <a:bodyPr/>
          <a:lstStyle/>
          <a:p>
            <a:r>
              <a:rPr lang="en-GB" dirty="0"/>
              <a:t>The world changed in Spring 2020 and so did university assessment!</a:t>
            </a:r>
          </a:p>
        </p:txBody>
      </p:sp>
      <p:sp>
        <p:nvSpPr>
          <p:cNvPr id="5" name="Content Placeholder 4">
            <a:extLst>
              <a:ext uri="{FF2B5EF4-FFF2-40B4-BE49-F238E27FC236}">
                <a16:creationId xmlns:a16="http://schemas.microsoft.com/office/drawing/2014/main" id="{0DFD05EE-942B-44AE-AE4F-089180F7E4F4}"/>
              </a:ext>
            </a:extLst>
          </p:cNvPr>
          <p:cNvSpPr>
            <a:spLocks noGrp="1"/>
          </p:cNvSpPr>
          <p:nvPr>
            <p:ph idx="1"/>
          </p:nvPr>
        </p:nvSpPr>
        <p:spPr/>
        <p:txBody>
          <a:bodyPr/>
          <a:lstStyle/>
          <a:p>
            <a:r>
              <a:rPr lang="en-GB" dirty="0"/>
              <a:t>In Spring 2020, just about every university globally was faced with a requirement to move from a substantial diet of unseen, time-constrained, invigilated exams in person to methodologies that could be undertaken remotely.</a:t>
            </a:r>
          </a:p>
          <a:p>
            <a:r>
              <a:rPr lang="en-GB" dirty="0"/>
              <a:t>HEIs moved at breakneck speed to introduce new ways of assessing, aiming first and foremost to ensure that no student was disadvantaged in the current crisis conditions, while at the same time ensuring quality imperatives were met. </a:t>
            </a:r>
          </a:p>
          <a:p>
            <a:r>
              <a:rPr lang="en-GB" dirty="0"/>
              <a:t>Achieving this target was undertaken notwithstanding substantial challenges, with HEIs ensuring that the perfect did not become the enemy of the achievable. </a:t>
            </a:r>
          </a:p>
        </p:txBody>
      </p:sp>
      <p:pic>
        <p:nvPicPr>
          <p:cNvPr id="2" name="Audio 1">
            <a:hlinkClick r:id="" action="ppaction://media"/>
            <a:extLst>
              <a:ext uri="{FF2B5EF4-FFF2-40B4-BE49-F238E27FC236}">
                <a16:creationId xmlns:a16="http://schemas.microsoft.com/office/drawing/2014/main" id="{A81CBC78-3C36-43AA-8FA1-D51EFAE370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4151763794"/>
      </p:ext>
    </p:extLst>
  </p:cSld>
  <p:clrMapOvr>
    <a:masterClrMapping/>
  </p:clrMapOvr>
  <mc:AlternateContent xmlns:mc="http://schemas.openxmlformats.org/markup-compatibility/2006" xmlns:p14="http://schemas.microsoft.com/office/powerpoint/2010/main">
    <mc:Choice Requires="p14">
      <p:transition spd="slow" p14:dur="2000" advTm="62416"/>
    </mc:Choice>
    <mc:Fallback xmlns="">
      <p:transition spd="slow" advTm="624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9FC2-0C09-4479-B1C4-89DFD9371F40}"/>
              </a:ext>
            </a:extLst>
          </p:cNvPr>
          <p:cNvSpPr>
            <a:spLocks noGrp="1"/>
          </p:cNvSpPr>
          <p:nvPr>
            <p:ph type="title"/>
          </p:nvPr>
        </p:nvSpPr>
        <p:spPr/>
        <p:txBody>
          <a:bodyPr/>
          <a:lstStyle/>
          <a:p>
            <a:r>
              <a:rPr lang="en-GB" dirty="0"/>
              <a:t>This has been a really tough time for all concerned with assessment</a:t>
            </a:r>
          </a:p>
        </p:txBody>
      </p:sp>
      <p:sp>
        <p:nvSpPr>
          <p:cNvPr id="3" name="Content Placeholder 2">
            <a:extLst>
              <a:ext uri="{FF2B5EF4-FFF2-40B4-BE49-F238E27FC236}">
                <a16:creationId xmlns:a16="http://schemas.microsoft.com/office/drawing/2014/main" id="{4151DD5D-3F18-471D-859C-45814CAD07A3}"/>
              </a:ext>
            </a:extLst>
          </p:cNvPr>
          <p:cNvSpPr>
            <a:spLocks noGrp="1"/>
          </p:cNvSpPr>
          <p:nvPr>
            <p:ph idx="1"/>
          </p:nvPr>
        </p:nvSpPr>
        <p:spPr/>
        <p:txBody>
          <a:bodyPr/>
          <a:lstStyle/>
          <a:p>
            <a:r>
              <a:rPr lang="en-GB" sz="2000" dirty="0">
                <a:solidFill>
                  <a:srgbClr val="7030A0"/>
                </a:solidFill>
              </a:rPr>
              <a:t>Students </a:t>
            </a:r>
            <a:r>
              <a:rPr lang="en-GB" sz="2000" dirty="0"/>
              <a:t>had to battle with the new situation, often working from home with sub-optimal kit, poor broadband access, caring responsibilities and often nowhere peaceful to work as well as working beyond their comfort zones against a background of high anxiety about the health of family, friends and themselves;</a:t>
            </a:r>
          </a:p>
          <a:p>
            <a:r>
              <a:rPr lang="en-GB" sz="2000" dirty="0">
                <a:solidFill>
                  <a:srgbClr val="7030A0"/>
                </a:solidFill>
              </a:rPr>
              <a:t>University staff </a:t>
            </a:r>
            <a:r>
              <a:rPr lang="en-GB" sz="2000" dirty="0"/>
              <a:t>faced often exactly the same conditions and </a:t>
            </a:r>
            <a:r>
              <a:rPr lang="en-GB" sz="2000" dirty="0">
                <a:solidFill>
                  <a:srgbClr val="7030A0"/>
                </a:solidFill>
              </a:rPr>
              <a:t>academics</a:t>
            </a:r>
            <a:r>
              <a:rPr lang="en-GB" sz="2000" dirty="0"/>
              <a:t> were trying to move quickly to do the best by their students without any loss to the quality of the assessment process that assured their ultimate qualifications; </a:t>
            </a:r>
          </a:p>
          <a:p>
            <a:r>
              <a:rPr lang="en-GB" sz="2000" dirty="0">
                <a:solidFill>
                  <a:srgbClr val="7030A0"/>
                </a:solidFill>
              </a:rPr>
              <a:t>Quality assurance staff, technical staff and learning support colleagues </a:t>
            </a:r>
            <a:r>
              <a:rPr lang="en-GB" sz="2000" dirty="0"/>
              <a:t>similarly were facing unprecedented demands on their time to help ‘keep the show on the road’;</a:t>
            </a:r>
          </a:p>
          <a:p>
            <a:r>
              <a:rPr lang="en-GB" sz="2000" dirty="0">
                <a:solidFill>
                  <a:srgbClr val="7030A0"/>
                </a:solidFill>
              </a:rPr>
              <a:t>Senior managers </a:t>
            </a:r>
            <a:r>
              <a:rPr lang="en-GB" sz="2000" dirty="0"/>
              <a:t>were under huge pressure to manage the process under conditions that changed rapidly and unpredictably. </a:t>
            </a:r>
          </a:p>
          <a:p>
            <a:endParaRPr lang="en-GB" dirty="0"/>
          </a:p>
        </p:txBody>
      </p:sp>
      <p:pic>
        <p:nvPicPr>
          <p:cNvPr id="4" name="Audio 3">
            <a:hlinkClick r:id="" action="ppaction://media"/>
            <a:extLst>
              <a:ext uri="{FF2B5EF4-FFF2-40B4-BE49-F238E27FC236}">
                <a16:creationId xmlns:a16="http://schemas.microsoft.com/office/drawing/2014/main" id="{A234403B-2F5C-4FE9-8B75-2F231A5D33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3891599056"/>
      </p:ext>
    </p:extLst>
  </p:cSld>
  <p:clrMapOvr>
    <a:masterClrMapping/>
  </p:clrMapOvr>
  <mc:AlternateContent xmlns:mc="http://schemas.openxmlformats.org/markup-compatibility/2006" xmlns:p14="http://schemas.microsoft.com/office/powerpoint/2010/main">
    <mc:Choice Requires="p14">
      <p:transition spd="slow" p14:dur="2000" advTm="134179"/>
    </mc:Choice>
    <mc:Fallback xmlns="">
      <p:transition spd="slow" advTm="1341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2F33D-E41A-4357-A16E-6C7B7BC8AC7F}"/>
              </a:ext>
            </a:extLst>
          </p:cNvPr>
          <p:cNvSpPr>
            <a:spLocks noGrp="1"/>
          </p:cNvSpPr>
          <p:nvPr>
            <p:ph type="title"/>
          </p:nvPr>
        </p:nvSpPr>
        <p:spPr/>
        <p:txBody>
          <a:bodyPr/>
          <a:lstStyle/>
          <a:p>
            <a:r>
              <a:rPr lang="en-GB" dirty="0"/>
              <a:t>Concerns were raised as we make these rapid changes including how could we: </a:t>
            </a:r>
          </a:p>
        </p:txBody>
      </p:sp>
      <p:sp>
        <p:nvSpPr>
          <p:cNvPr id="3" name="Content Placeholder 2">
            <a:extLst>
              <a:ext uri="{FF2B5EF4-FFF2-40B4-BE49-F238E27FC236}">
                <a16:creationId xmlns:a16="http://schemas.microsoft.com/office/drawing/2014/main" id="{3F3F86D8-7976-47C2-AC77-364ABD74CC2E}"/>
              </a:ext>
            </a:extLst>
          </p:cNvPr>
          <p:cNvSpPr>
            <a:spLocks noGrp="1"/>
          </p:cNvSpPr>
          <p:nvPr>
            <p:ph idx="1"/>
          </p:nvPr>
        </p:nvSpPr>
        <p:spPr/>
        <p:txBody>
          <a:bodyPr/>
          <a:lstStyle/>
          <a:p>
            <a:pPr lvl="0"/>
            <a:r>
              <a:rPr lang="en-GB" dirty="0"/>
              <a:t>make exam alternative assessments equivalent in terms of authenticity, validity and reliability when developing reasonable alternatives, while maintaining the integrity of the assessment process?</a:t>
            </a:r>
          </a:p>
          <a:p>
            <a:pPr lvl="0"/>
            <a:r>
              <a:rPr lang="en-GB" dirty="0"/>
              <a:t>ensure consistency of marking and grading under these new conditions? and </a:t>
            </a:r>
          </a:p>
          <a:p>
            <a:pPr lvl="0"/>
            <a:r>
              <a:rPr lang="en-GB" dirty="0"/>
              <a:t>ensure all staff understand the transition and difficulties faced by students who are likely to be struggling with the practicalities of lockdown?</a:t>
            </a:r>
          </a:p>
          <a:p>
            <a:pPr lvl="0"/>
            <a:endParaRPr lang="en-GB" dirty="0"/>
          </a:p>
          <a:p>
            <a:pPr marL="0" lvl="0" indent="0">
              <a:buNone/>
            </a:pPr>
            <a:r>
              <a:rPr lang="en-GB" dirty="0"/>
              <a:t>At this point we started working on how to help university staff cope with the crisis.</a:t>
            </a:r>
          </a:p>
          <a:p>
            <a:endParaRPr lang="en-GB" dirty="0"/>
          </a:p>
        </p:txBody>
      </p:sp>
      <p:pic>
        <p:nvPicPr>
          <p:cNvPr id="4" name="Audio 3">
            <a:hlinkClick r:id="" action="ppaction://media"/>
            <a:extLst>
              <a:ext uri="{FF2B5EF4-FFF2-40B4-BE49-F238E27FC236}">
                <a16:creationId xmlns:a16="http://schemas.microsoft.com/office/drawing/2014/main" id="{E782F0D2-7CA9-4B76-9507-5EC52C72EF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686889863"/>
      </p:ext>
    </p:extLst>
  </p:cSld>
  <p:clrMapOvr>
    <a:masterClrMapping/>
  </p:clrMapOvr>
  <mc:AlternateContent xmlns:mc="http://schemas.openxmlformats.org/markup-compatibility/2006" xmlns:p14="http://schemas.microsoft.com/office/powerpoint/2010/main">
    <mc:Choice Requires="p14">
      <p:transition spd="slow" p14:dur="2000" advTm="41474"/>
    </mc:Choice>
    <mc:Fallback xmlns="">
      <p:transition spd="slow" advTm="414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94B22-BB6C-4556-8E1A-2ED9AD91167A}"/>
              </a:ext>
            </a:extLst>
          </p:cNvPr>
          <p:cNvSpPr>
            <a:spLocks noGrp="1"/>
          </p:cNvSpPr>
          <p:nvPr>
            <p:ph type="title"/>
          </p:nvPr>
        </p:nvSpPr>
        <p:spPr>
          <a:xfrm>
            <a:off x="179512" y="122238"/>
            <a:ext cx="7821488" cy="1074737"/>
          </a:xfrm>
        </p:spPr>
        <p:txBody>
          <a:bodyPr/>
          <a:lstStyle/>
          <a:p>
            <a:r>
              <a:rPr lang="en-GB" dirty="0"/>
              <a:t>These resources around assessment during times of coronavirus give more detail of our approaches:</a:t>
            </a:r>
          </a:p>
        </p:txBody>
      </p:sp>
      <p:sp>
        <p:nvSpPr>
          <p:cNvPr id="3" name="Content Placeholder 2">
            <a:extLst>
              <a:ext uri="{FF2B5EF4-FFF2-40B4-BE49-F238E27FC236}">
                <a16:creationId xmlns:a16="http://schemas.microsoft.com/office/drawing/2014/main" id="{284B4605-4EF6-4209-A88B-2F0F10757552}"/>
              </a:ext>
            </a:extLst>
          </p:cNvPr>
          <p:cNvSpPr>
            <a:spLocks noGrp="1"/>
          </p:cNvSpPr>
          <p:nvPr>
            <p:ph idx="1"/>
          </p:nvPr>
        </p:nvSpPr>
        <p:spPr/>
        <p:txBody>
          <a:bodyPr/>
          <a:lstStyle/>
          <a:p>
            <a:r>
              <a:rPr lang="en-GB" sz="2000" dirty="0"/>
              <a:t>Brown, S. and Sambell, K (2020a) ‘Contingency planning: exploring rapid alternatives to face to face assessment’ Downloadable from </a:t>
            </a:r>
            <a:r>
              <a:rPr lang="en-GB" sz="2000" u="sng" dirty="0">
                <a:hlinkClick r:id="rId4"/>
              </a:rPr>
              <a:t>https://sally-brown.net/2020/03/13/assessment-alternatives-at-a-time-of-university-closures/</a:t>
            </a:r>
            <a:r>
              <a:rPr lang="en-GB" sz="2000" u="sng" dirty="0"/>
              <a:t> </a:t>
            </a:r>
            <a:r>
              <a:rPr lang="en-GB" sz="2000" dirty="0"/>
              <a:t>(accessed May 2020)</a:t>
            </a:r>
          </a:p>
          <a:p>
            <a:r>
              <a:rPr lang="en-GB" sz="2000" dirty="0"/>
              <a:t>Brown, S. and Sambell, K (2020b) Fifty tips for replacements for time-constrained, invigilated on-site exams Downloadable from </a:t>
            </a:r>
            <a:r>
              <a:rPr lang="en-GB" sz="2000" u="sng" dirty="0">
                <a:hlinkClick r:id="rId4"/>
              </a:rPr>
              <a:t>https://sally-brown.net/2020/04/02/kay-sambell-sally-brown-coronavirus-contingency-suggestions-for-replacing-on-site-exams/</a:t>
            </a:r>
            <a:r>
              <a:rPr lang="en-GB" sz="2000" u="sng" dirty="0"/>
              <a:t> </a:t>
            </a:r>
            <a:r>
              <a:rPr lang="en-GB" sz="2000" dirty="0"/>
              <a:t> (accessed May 2020)</a:t>
            </a:r>
          </a:p>
          <a:p>
            <a:pPr marL="0" indent="0">
              <a:buNone/>
            </a:pPr>
            <a:endParaRPr lang="en-GB" dirty="0"/>
          </a:p>
        </p:txBody>
      </p:sp>
      <p:pic>
        <p:nvPicPr>
          <p:cNvPr id="4" name="Audio 3">
            <a:hlinkClick r:id="" action="ppaction://media"/>
            <a:extLst>
              <a:ext uri="{FF2B5EF4-FFF2-40B4-BE49-F238E27FC236}">
                <a16:creationId xmlns:a16="http://schemas.microsoft.com/office/drawing/2014/main" id="{DC23D476-FE39-454C-83B4-E703B7C8B0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3218446809"/>
      </p:ext>
    </p:extLst>
  </p:cSld>
  <p:clrMapOvr>
    <a:masterClrMapping/>
  </p:clrMapOvr>
  <mc:AlternateContent xmlns:mc="http://schemas.openxmlformats.org/markup-compatibility/2006" xmlns:p14="http://schemas.microsoft.com/office/powerpoint/2010/main">
    <mc:Choice Requires="p14">
      <p:transition spd="slow" p14:dur="2000" advTm="39907"/>
    </mc:Choice>
    <mc:Fallback xmlns="">
      <p:transition spd="slow" advTm="39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29CDC-8C55-4F84-9175-959646D7AD69}"/>
              </a:ext>
            </a:extLst>
          </p:cNvPr>
          <p:cNvSpPr>
            <a:spLocks noGrp="1"/>
          </p:cNvSpPr>
          <p:nvPr>
            <p:ph type="title"/>
          </p:nvPr>
        </p:nvSpPr>
        <p:spPr/>
        <p:txBody>
          <a:bodyPr/>
          <a:lstStyle/>
          <a:p>
            <a:r>
              <a:rPr lang="en-GB" dirty="0"/>
              <a:t>In our view there were five basic strategies programme teams could adopt short term:</a:t>
            </a:r>
          </a:p>
        </p:txBody>
      </p:sp>
      <p:sp>
        <p:nvSpPr>
          <p:cNvPr id="3" name="Content Placeholder 2">
            <a:extLst>
              <a:ext uri="{FF2B5EF4-FFF2-40B4-BE49-F238E27FC236}">
                <a16:creationId xmlns:a16="http://schemas.microsoft.com/office/drawing/2014/main" id="{B8547F7C-4D99-48B6-A247-490B6D23ECC8}"/>
              </a:ext>
            </a:extLst>
          </p:cNvPr>
          <p:cNvSpPr>
            <a:spLocks noGrp="1"/>
          </p:cNvSpPr>
          <p:nvPr>
            <p:ph idx="1"/>
          </p:nvPr>
        </p:nvSpPr>
        <p:spPr>
          <a:xfrm>
            <a:off x="468312" y="1412875"/>
            <a:ext cx="8496175" cy="4789488"/>
          </a:xfrm>
        </p:spPr>
        <p:txBody>
          <a:bodyPr/>
          <a:lstStyle/>
          <a:p>
            <a:pPr lvl="0">
              <a:buSzPct val="100000"/>
              <a:buFont typeface="+mj-lt"/>
              <a:buAutoNum type="arabicPeriod"/>
            </a:pPr>
            <a:r>
              <a:rPr lang="en-GB" sz="2000" dirty="0">
                <a:solidFill>
                  <a:srgbClr val="7030A0"/>
                </a:solidFill>
              </a:rPr>
              <a:t>Defer or re-schedule deadlines</a:t>
            </a:r>
            <a:r>
              <a:rPr lang="en-GB" sz="2000" dirty="0"/>
              <a:t>: allowing students more time to complete work, particularly if they themselves are ill. Deadlines for return of assessed work with feedback were also relaxed beyond the normal 21 working days where assessors are affected. This also meant in some cases that announced dates for awards were delayed by weeks/months. </a:t>
            </a:r>
          </a:p>
          <a:p>
            <a:pPr lvl="0">
              <a:buSzPct val="100000"/>
              <a:buFont typeface="+mj-lt"/>
              <a:buAutoNum type="arabicPeriod"/>
            </a:pPr>
            <a:r>
              <a:rPr lang="en-GB" sz="2000" dirty="0">
                <a:solidFill>
                  <a:srgbClr val="7030A0"/>
                </a:solidFill>
              </a:rPr>
              <a:t>Assess only what has been taught </a:t>
            </a:r>
            <a:r>
              <a:rPr lang="en-GB" sz="2000" i="1" dirty="0">
                <a:solidFill>
                  <a:srgbClr val="7030A0"/>
                </a:solidFill>
              </a:rPr>
              <a:t>before </a:t>
            </a:r>
            <a:r>
              <a:rPr lang="en-GB" sz="2000" dirty="0">
                <a:solidFill>
                  <a:srgbClr val="7030A0"/>
                </a:solidFill>
              </a:rPr>
              <a:t>the time of the campus-based restrictions. </a:t>
            </a:r>
            <a:r>
              <a:rPr lang="en-GB" sz="2000" dirty="0"/>
              <a:t>When it was difficult to reschedule some teaching with activities that were not possible to move online, universities sometimes chose to adjust assessment so that students were assessed only on material that had been delivered to date, so long as the course didn’t include exams that were required by professional bodies as exemptions for professional exams. </a:t>
            </a:r>
          </a:p>
          <a:p>
            <a:pPr lvl="0">
              <a:buFont typeface="+mj-lt"/>
              <a:buAutoNum type="arabicPeriod"/>
            </a:pPr>
            <a:endParaRPr lang="en-GB" sz="2000" dirty="0"/>
          </a:p>
          <a:p>
            <a:pPr marL="0" indent="0">
              <a:buNone/>
            </a:pPr>
            <a:r>
              <a:rPr lang="en-GB" dirty="0"/>
              <a:t> </a:t>
            </a:r>
          </a:p>
          <a:p>
            <a:endParaRPr lang="en-GB" dirty="0"/>
          </a:p>
        </p:txBody>
      </p:sp>
      <p:pic>
        <p:nvPicPr>
          <p:cNvPr id="4" name="Audio 3">
            <a:hlinkClick r:id="" action="ppaction://media"/>
            <a:extLst>
              <a:ext uri="{FF2B5EF4-FFF2-40B4-BE49-F238E27FC236}">
                <a16:creationId xmlns:a16="http://schemas.microsoft.com/office/drawing/2014/main" id="{9A23967E-BFB8-4CB6-A625-9F175290D7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2713092125"/>
      </p:ext>
    </p:extLst>
  </p:cSld>
  <p:clrMapOvr>
    <a:masterClrMapping/>
  </p:clrMapOvr>
  <mc:AlternateContent xmlns:mc="http://schemas.openxmlformats.org/markup-compatibility/2006" xmlns:p14="http://schemas.microsoft.com/office/powerpoint/2010/main">
    <mc:Choice Requires="p14">
      <p:transition spd="slow" p14:dur="2000" advTm="52461"/>
    </mc:Choice>
    <mc:Fallback xmlns="">
      <p:transition spd="slow" advTm="524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2D038-6EF4-4038-A0BE-D38B2508990B}"/>
              </a:ext>
            </a:extLst>
          </p:cNvPr>
          <p:cNvSpPr>
            <a:spLocks noGrp="1"/>
          </p:cNvSpPr>
          <p:nvPr>
            <p:ph type="title"/>
          </p:nvPr>
        </p:nvSpPr>
        <p:spPr>
          <a:xfrm>
            <a:off x="457200" y="122239"/>
            <a:ext cx="7543800" cy="858490"/>
          </a:xfrm>
        </p:spPr>
        <p:txBody>
          <a:bodyPr/>
          <a:lstStyle/>
          <a:p>
            <a:r>
              <a:rPr lang="en-GB" dirty="0"/>
              <a:t>More strategies</a:t>
            </a:r>
          </a:p>
        </p:txBody>
      </p:sp>
      <p:sp>
        <p:nvSpPr>
          <p:cNvPr id="3" name="Content Placeholder 2">
            <a:extLst>
              <a:ext uri="{FF2B5EF4-FFF2-40B4-BE49-F238E27FC236}">
                <a16:creationId xmlns:a16="http://schemas.microsoft.com/office/drawing/2014/main" id="{686D6638-2BED-49F4-A1B7-0805D17160BD}"/>
              </a:ext>
            </a:extLst>
          </p:cNvPr>
          <p:cNvSpPr>
            <a:spLocks noGrp="1"/>
          </p:cNvSpPr>
          <p:nvPr>
            <p:ph idx="1"/>
          </p:nvPr>
        </p:nvSpPr>
        <p:spPr>
          <a:xfrm>
            <a:off x="395536" y="1196975"/>
            <a:ext cx="8352927" cy="5005388"/>
          </a:xfrm>
        </p:spPr>
        <p:txBody>
          <a:bodyPr/>
          <a:lstStyle/>
          <a:p>
            <a:pPr marL="457200" lvl="0" indent="-457200">
              <a:buSzPct val="100000"/>
              <a:buFont typeface="+mj-lt"/>
              <a:buAutoNum type="arabicPeriod" startAt="3"/>
            </a:pPr>
            <a:r>
              <a:rPr lang="en-GB" sz="2000" dirty="0"/>
              <a:t>Review remaining outstanding assessments and </a:t>
            </a:r>
            <a:r>
              <a:rPr lang="en-GB" sz="2000" dirty="0">
                <a:solidFill>
                  <a:srgbClr val="7030A0"/>
                </a:solidFill>
              </a:rPr>
              <a:t>waive further assessment </a:t>
            </a:r>
            <a:r>
              <a:rPr lang="en-GB" sz="2000" dirty="0"/>
              <a:t>if it wasn’t deemed absolutely essential, for example, by averaging grades for work already submitted, (not possible of course in professional courses where there are requirements for all learning outcomes to be demonstrably met). </a:t>
            </a:r>
          </a:p>
          <a:p>
            <a:pPr marL="457200" lvl="0" indent="-457200">
              <a:buSzPct val="100000"/>
              <a:buFont typeface="+mj-lt"/>
              <a:buAutoNum type="arabicPeriod" startAt="3"/>
            </a:pPr>
            <a:r>
              <a:rPr lang="en-GB" sz="2000" dirty="0">
                <a:solidFill>
                  <a:srgbClr val="7030A0"/>
                </a:solidFill>
              </a:rPr>
              <a:t>Change the mode of submission</a:t>
            </a:r>
            <a:r>
              <a:rPr lang="en-GB" sz="2000" dirty="0"/>
              <a:t>: work that was formerly submitted in hard copy could now be submitted electronically, ideally through established university e-submission systems but also, in the final resort, via email to a named contact. </a:t>
            </a:r>
          </a:p>
          <a:p>
            <a:pPr marL="457200" lvl="0" indent="-457200">
              <a:buSzPct val="100000"/>
              <a:buFont typeface="+mj-lt"/>
              <a:buAutoNum type="arabicPeriod" startAt="3"/>
            </a:pPr>
            <a:r>
              <a:rPr lang="en-GB" sz="2000" dirty="0">
                <a:solidFill>
                  <a:srgbClr val="7030A0"/>
                </a:solidFill>
              </a:rPr>
              <a:t>Offer alternative assessment formats: </a:t>
            </a:r>
            <a:r>
              <a:rPr lang="en-GB" sz="2000" dirty="0"/>
              <a:t>these were reasonable adjustments in times of crisis, which didn’t exactly replicate the original assessments, but offered manageable alternatives in challenging times. </a:t>
            </a:r>
          </a:p>
        </p:txBody>
      </p:sp>
      <p:pic>
        <p:nvPicPr>
          <p:cNvPr id="4" name="Audio 3">
            <a:hlinkClick r:id="" action="ppaction://media"/>
            <a:extLst>
              <a:ext uri="{FF2B5EF4-FFF2-40B4-BE49-F238E27FC236}">
                <a16:creationId xmlns:a16="http://schemas.microsoft.com/office/drawing/2014/main" id="{87473A5B-726D-4E5B-8943-37BE1996CF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1850389774"/>
      </p:ext>
    </p:extLst>
  </p:cSld>
  <p:clrMapOvr>
    <a:masterClrMapping/>
  </p:clrMapOvr>
  <mc:AlternateContent xmlns:mc="http://schemas.openxmlformats.org/markup-compatibility/2006" xmlns:p14="http://schemas.microsoft.com/office/powerpoint/2010/main">
    <mc:Choice Requires="p14">
      <p:transition spd="slow" p14:dur="2000" advTm="51110"/>
    </mc:Choice>
    <mc:Fallback xmlns="">
      <p:transition spd="slow" advTm="51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CB1BD-F588-4B0D-B502-3185A0B57EE1}"/>
              </a:ext>
            </a:extLst>
          </p:cNvPr>
          <p:cNvSpPr>
            <a:spLocks noGrp="1"/>
          </p:cNvSpPr>
          <p:nvPr>
            <p:ph type="title"/>
          </p:nvPr>
        </p:nvSpPr>
        <p:spPr/>
        <p:txBody>
          <a:bodyPr/>
          <a:lstStyle/>
          <a:p>
            <a:r>
              <a:rPr lang="en-GB" dirty="0"/>
              <a:t>So then we started thinking that we don’t want to go back to how we did things before, do we?</a:t>
            </a:r>
          </a:p>
        </p:txBody>
      </p:sp>
      <p:sp>
        <p:nvSpPr>
          <p:cNvPr id="3" name="Content Placeholder 2">
            <a:extLst>
              <a:ext uri="{FF2B5EF4-FFF2-40B4-BE49-F238E27FC236}">
                <a16:creationId xmlns:a16="http://schemas.microsoft.com/office/drawing/2014/main" id="{A5033058-5C9F-4D25-AC0F-2A4349861ADD}"/>
              </a:ext>
            </a:extLst>
          </p:cNvPr>
          <p:cNvSpPr>
            <a:spLocks noGrp="1"/>
          </p:cNvSpPr>
          <p:nvPr>
            <p:ph idx="1"/>
          </p:nvPr>
        </p:nvSpPr>
        <p:spPr/>
        <p:txBody>
          <a:bodyPr/>
          <a:lstStyle/>
          <a:p>
            <a:r>
              <a:rPr lang="en-GB" dirty="0"/>
              <a:t>Unseen, time-constrained exams have been known to have their limitations for some time and this seems like a wonderful opportunity, not just to make changes in crisis conditions, but also to improve university assessment forever!</a:t>
            </a:r>
          </a:p>
          <a:p>
            <a:r>
              <a:rPr lang="en-GB" dirty="0"/>
              <a:t>Some things have had to be changed at great speed to cope with the restrictions of lockdown, but other changes have been more profound and could end up long term making assessment overall more authentic and fit-for-purpose</a:t>
            </a:r>
          </a:p>
        </p:txBody>
      </p:sp>
      <p:pic>
        <p:nvPicPr>
          <p:cNvPr id="4" name="Audio 3">
            <a:hlinkClick r:id="" action="ppaction://media"/>
            <a:extLst>
              <a:ext uri="{FF2B5EF4-FFF2-40B4-BE49-F238E27FC236}">
                <a16:creationId xmlns:a16="http://schemas.microsoft.com/office/drawing/2014/main" id="{4462AAF2-2AD4-4489-92B7-CFD39322AB9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2568249390"/>
      </p:ext>
    </p:extLst>
  </p:cSld>
  <p:clrMapOvr>
    <a:masterClrMapping/>
  </p:clrMapOvr>
  <mc:AlternateContent xmlns:mc="http://schemas.openxmlformats.org/markup-compatibility/2006" xmlns:p14="http://schemas.microsoft.com/office/powerpoint/2010/main">
    <mc:Choice Requires="p14">
      <p:transition spd="slow" p14:dur="2000" advTm="41078"/>
    </mc:Choice>
    <mc:Fallback xmlns="">
      <p:transition spd="slow" advTm="410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B8306-C0D6-41D6-95A8-6D47161130ED}"/>
              </a:ext>
            </a:extLst>
          </p:cNvPr>
          <p:cNvSpPr>
            <a:spLocks noGrp="1"/>
          </p:cNvSpPr>
          <p:nvPr>
            <p:ph type="title"/>
          </p:nvPr>
        </p:nvSpPr>
        <p:spPr>
          <a:xfrm>
            <a:off x="457200" y="122238"/>
            <a:ext cx="7543800" cy="1218530"/>
          </a:xfrm>
        </p:spPr>
        <p:txBody>
          <a:bodyPr/>
          <a:lstStyle/>
          <a:p>
            <a:r>
              <a:rPr lang="en-GB" dirty="0"/>
              <a:t>The RSA argue that there are transformational opportunities that can lead to lasting change for the good, coming out of the current crisis:</a:t>
            </a:r>
          </a:p>
        </p:txBody>
      </p:sp>
      <p:sp>
        <p:nvSpPr>
          <p:cNvPr id="3" name="Content Placeholder 2">
            <a:extLst>
              <a:ext uri="{FF2B5EF4-FFF2-40B4-BE49-F238E27FC236}">
                <a16:creationId xmlns:a16="http://schemas.microsoft.com/office/drawing/2014/main" id="{8A745F86-C874-42C2-B072-C825B36011B6}"/>
              </a:ext>
            </a:extLst>
          </p:cNvPr>
          <p:cNvSpPr>
            <a:spLocks noGrp="1"/>
          </p:cNvSpPr>
          <p:nvPr>
            <p:ph idx="1"/>
          </p:nvPr>
        </p:nvSpPr>
        <p:spPr>
          <a:xfrm>
            <a:off x="468312" y="1340768"/>
            <a:ext cx="8496175" cy="4861595"/>
          </a:xfrm>
        </p:spPr>
        <p:txBody>
          <a:bodyPr/>
          <a:lstStyle/>
          <a:p>
            <a:pPr marL="0" indent="0">
              <a:buNone/>
            </a:pPr>
            <a:r>
              <a:rPr lang="en-GB" dirty="0"/>
              <a:t>“As we think of ‘bridges to the future’, we are thinking too of the variety of measures and activities that have been put in place during the crisis response, from those which may be most promising signs of new ways of doing things to those we see as only ever temporary.” (RSA,2020). They suggest four potential post-crisis response measures:</a:t>
            </a:r>
          </a:p>
          <a:p>
            <a:pPr lvl="0"/>
            <a:r>
              <a:rPr lang="en-US" dirty="0"/>
              <a:t>End: We’ve done these things to respond to immediate demands, but they are specific to the crisis;</a:t>
            </a:r>
            <a:endParaRPr lang="en-GB" dirty="0"/>
          </a:p>
          <a:p>
            <a:pPr lvl="0"/>
            <a:r>
              <a:rPr lang="en-US" dirty="0"/>
              <a:t>Restart: We’ve had to stop these things to focus on the crisis, but they need to be picked up in some form;</a:t>
            </a:r>
            <a:endParaRPr lang="en-GB" dirty="0"/>
          </a:p>
          <a:p>
            <a:pPr lvl="0"/>
            <a:r>
              <a:rPr lang="en-US" dirty="0"/>
              <a:t>Let go: We’ve been unable to stop doing things that were already or are now unfit for purpose;</a:t>
            </a:r>
            <a:endParaRPr lang="en-GB" dirty="0"/>
          </a:p>
          <a:p>
            <a:pPr lvl="0"/>
            <a:r>
              <a:rPr lang="en-US" dirty="0"/>
              <a:t>Amplify: We’ve been able to try these new things and they show some signs of promise for the future.</a:t>
            </a:r>
            <a:endParaRPr lang="en-GB" dirty="0"/>
          </a:p>
          <a:p>
            <a:endParaRPr lang="en-GB" dirty="0"/>
          </a:p>
        </p:txBody>
      </p:sp>
      <p:pic>
        <p:nvPicPr>
          <p:cNvPr id="4" name="Audio 3">
            <a:hlinkClick r:id="" action="ppaction://media"/>
            <a:extLst>
              <a:ext uri="{FF2B5EF4-FFF2-40B4-BE49-F238E27FC236}">
                <a16:creationId xmlns:a16="http://schemas.microsoft.com/office/drawing/2014/main" id="{C1605E1A-E1C6-4C8D-AB27-7A66C54DB0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3828812861"/>
      </p:ext>
    </p:extLst>
  </p:cSld>
  <p:clrMapOvr>
    <a:masterClrMapping/>
  </p:clrMapOvr>
  <mc:AlternateContent xmlns:mc="http://schemas.openxmlformats.org/markup-compatibility/2006" xmlns:p14="http://schemas.microsoft.com/office/powerpoint/2010/main">
    <mc:Choice Requires="p14">
      <p:transition spd="slow" p14:dur="2000" advTm="79909"/>
    </mc:Choice>
    <mc:Fallback xmlns="">
      <p:transition spd="slow" advTm="799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LeedsMet template">
  <a:themeElements>
    <a:clrScheme name="LeedsMet template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edsMet template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LeedsMet template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LeedsMet template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LeedsMet template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LeedsMet template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LeedsMet template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LeedsMet template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LeedsMet template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LeedsMet template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LeedsMet template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0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60066"/>
        </a:solidFill>
        <a:ln w="9525" cap="flat" cmpd="sng" algn="ctr">
          <a:noFill/>
          <a:prstDash val="solid"/>
          <a:round/>
          <a:headEnd type="none" w="med" len="med"/>
          <a:tailEnd type="none" w="med" len="med"/>
        </a:ln>
        <a:effectLst/>
      </a:spPr>
      <a:bodyPr vert="horz" wrap="none" lIns="90000" tIns="46800" rIns="90000" bIns="4680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40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rgbClr val="660066"/>
        </a:solidFill>
        <a:ln w="9525" cap="flat" cmpd="sng" algn="ctr">
          <a:noFill/>
          <a:prstDash val="solid"/>
          <a:round/>
          <a:headEnd type="none" w="med" len="med"/>
          <a:tailEnd type="none" w="med" len="med"/>
        </a:ln>
        <a:effectLst/>
      </a:spPr>
      <a:bodyPr vert="horz" wrap="none" lIns="90000" tIns="46800" rIns="90000" bIns="4680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40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20C36658986E438D3B7162B11AF16B" ma:contentTypeVersion="7" ma:contentTypeDescription="Create a new document." ma:contentTypeScope="" ma:versionID="c0845a839e46bcb2a87844d5e647238c">
  <xsd:schema xmlns:xsd="http://www.w3.org/2001/XMLSchema" xmlns:xs="http://www.w3.org/2001/XMLSchema" xmlns:p="http://schemas.microsoft.com/office/2006/metadata/properties" xmlns:ns2="d6f84b81-f492-4944-ab1e-1881e63b8f33" xmlns:ns3="cad729bd-0b6a-4129-87ee-6389f866e28a" targetNamespace="http://schemas.microsoft.com/office/2006/metadata/properties" ma:root="true" ma:fieldsID="7ec84d821ca0c7c61483f8b877a2ea2e" ns2:_="" ns3:_="">
    <xsd:import namespace="d6f84b81-f492-4944-ab1e-1881e63b8f33"/>
    <xsd:import namespace="cad729bd-0b6a-4129-87ee-6389f866e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f84b81-f492-4944-ab1e-1881e63b8f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d729bd-0b6a-4129-87ee-6389f866e2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F9EDCDA-7316-48C1-AFD2-33FB9889270E}"/>
</file>

<file path=customXml/itemProps2.xml><?xml version="1.0" encoding="utf-8"?>
<ds:datastoreItem xmlns:ds="http://schemas.openxmlformats.org/officeDocument/2006/customXml" ds:itemID="{F79828EC-4678-4FD9-8AB9-2F589B1626FB}"/>
</file>

<file path=customXml/itemProps3.xml><?xml version="1.0" encoding="utf-8"?>
<ds:datastoreItem xmlns:ds="http://schemas.openxmlformats.org/officeDocument/2006/customXml" ds:itemID="{939DB9F4-7315-4556-8F78-025A598B8988}"/>
</file>

<file path=docProps/app.xml><?xml version="1.0" encoding="utf-8"?>
<Properties xmlns="http://schemas.openxmlformats.org/officeDocument/2006/extended-properties" xmlns:vt="http://schemas.openxmlformats.org/officeDocument/2006/docPropsVTypes">
  <Template/>
  <TotalTime>0</TotalTime>
  <Words>3015</Words>
  <Application>Microsoft Office PowerPoint</Application>
  <PresentationFormat>On-screen Show (4:3)</PresentationFormat>
  <Paragraphs>105</Paragraphs>
  <Slides>18</Slides>
  <Notes>2</Notes>
  <HiddenSlides>0</HiddenSlides>
  <MMClips>13</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18</vt:i4>
      </vt:variant>
    </vt:vector>
  </HeadingPairs>
  <TitlesOfParts>
    <vt:vector size="26" baseType="lpstr">
      <vt:lpstr>Arial</vt:lpstr>
      <vt:lpstr>Arial Rounded MT Bold</vt:lpstr>
      <vt:lpstr>Calibri</vt:lpstr>
      <vt:lpstr>Comic Sans MS</vt:lpstr>
      <vt:lpstr>Wingdings</vt:lpstr>
      <vt:lpstr>LeedsMet template</vt:lpstr>
      <vt:lpstr>101_Custom Design</vt:lpstr>
      <vt:lpstr>Custom Design</vt:lpstr>
      <vt:lpstr>Building Bridges to the Future: Assessment which Promotes Learning post coronavirus</vt:lpstr>
      <vt:lpstr>The world changed in Spring 2020 and so did university assessment!</vt:lpstr>
      <vt:lpstr>This has been a really tough time for all concerned with assessment</vt:lpstr>
      <vt:lpstr>Concerns were raised as we make these rapid changes including how could we: </vt:lpstr>
      <vt:lpstr>These resources around assessment during times of coronavirus give more detail of our approaches:</vt:lpstr>
      <vt:lpstr>In our view there were five basic strategies programme teams could adopt short term:</vt:lpstr>
      <vt:lpstr>More strategies</vt:lpstr>
      <vt:lpstr>So then we started thinking that we don’t want to go back to how we did things before, do we?</vt:lpstr>
      <vt:lpstr>The RSA argue that there are transformational opportunities that can lead to lasting change for the good, coming out of the current crisis:</vt:lpstr>
      <vt:lpstr>So what should future assessment be like, building on current work?</vt:lpstr>
      <vt:lpstr>Further changes</vt:lpstr>
      <vt:lpstr>Working in partnership with students to improve assessment</vt:lpstr>
      <vt:lpstr>Conclusions</vt:lpstr>
      <vt:lpstr>References and other useful reading</vt:lpstr>
      <vt:lpstr>References 2</vt:lpstr>
      <vt:lpstr>References 3</vt:lpstr>
      <vt:lpstr>References 4</vt:lpstr>
      <vt:lpstr>These and other slides are available on my website at http://sally-brown.net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Disability Research Conference</dc:title>
  <dc:creator/>
  <cp:lastModifiedBy/>
  <cp:revision>106</cp:revision>
  <dcterms:created xsi:type="dcterms:W3CDTF">2007-03-06T12:05:28Z</dcterms:created>
  <dcterms:modified xsi:type="dcterms:W3CDTF">2020-06-01T10:36:05Z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0x010100FC20C36658986E438D3B7162B11AF16B</vt:lpwstr>
  </property>
</Properties>
</file>